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56" r:id="rId3"/>
    <p:sldId id="283" r:id="rId4"/>
    <p:sldId id="320" r:id="rId5"/>
    <p:sldId id="321" r:id="rId6"/>
    <p:sldId id="322" r:id="rId7"/>
    <p:sldId id="323" r:id="rId8"/>
    <p:sldId id="327" r:id="rId9"/>
    <p:sldId id="328" r:id="rId10"/>
    <p:sldId id="284" r:id="rId11"/>
    <p:sldId id="338" r:id="rId12"/>
    <p:sldId id="339" r:id="rId13"/>
    <p:sldId id="285" r:id="rId14"/>
    <p:sldId id="286" r:id="rId15"/>
    <p:sldId id="340" r:id="rId16"/>
    <p:sldId id="287" r:id="rId17"/>
    <p:sldId id="288" r:id="rId18"/>
    <p:sldId id="289" r:id="rId19"/>
    <p:sldId id="291" r:id="rId20"/>
    <p:sldId id="295" r:id="rId21"/>
    <p:sldId id="341" r:id="rId22"/>
    <p:sldId id="294" r:id="rId23"/>
    <p:sldId id="297" r:id="rId24"/>
    <p:sldId id="292" r:id="rId25"/>
    <p:sldId id="296" r:id="rId26"/>
    <p:sldId id="299" r:id="rId27"/>
    <p:sldId id="303" r:id="rId28"/>
    <p:sldId id="280" r:id="rId2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2" autoAdjust="0"/>
    <p:restoredTop sz="94222" autoAdjust="0"/>
  </p:normalViewPr>
  <p:slideViewPr>
    <p:cSldViewPr snapToGrid="0">
      <p:cViewPr varScale="1">
        <p:scale>
          <a:sx n="77" d="100"/>
          <a:sy n="77" d="100"/>
        </p:scale>
        <p:origin x="-2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3BD57B93-93DE-4627-B12A-DF7DF71E5A28}" type="datetimeFigureOut">
              <a:rPr lang="zh-CN" altLang="en-US"/>
              <a:pPr>
                <a:defRPr/>
              </a:pPr>
              <a:t>2015-06-05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8BFAAD90-425C-46DE-89E3-93BFE978ACF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6" name="TextBox 16"/>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7" name="TextBox 17"/>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CN" altLang="en-US" smtClean="0"/>
              <a:t>单击此处编辑母版文本样式</a:t>
            </a:r>
          </a:p>
        </p:txBody>
      </p:sp>
      <p:sp>
        <p:nvSpPr>
          <p:cNvPr id="8" name="Date Placeholder 4"/>
          <p:cNvSpPr>
            <a:spLocks noGrp="1"/>
          </p:cNvSpPr>
          <p:nvPr>
            <p:ph type="dt" sz="half" idx="14"/>
          </p:nvPr>
        </p:nvSpPr>
        <p:spPr/>
        <p:txBody>
          <a:bodyPr/>
          <a:lstStyle>
            <a:lvl1pPr>
              <a:defRPr/>
            </a:lvl1pPr>
          </a:lstStyle>
          <a:p>
            <a:pPr>
              <a:defRPr/>
            </a:pPr>
            <a:fld id="{ABDE25B9-435F-49E4-AB08-85FDEEF2CC44}" type="datetimeFigureOut">
              <a:rPr lang="zh-CN" altLang="en-US"/>
              <a:pPr>
                <a:defRPr/>
              </a:pPr>
              <a:t>2015-06-05</a:t>
            </a:fld>
            <a:endParaRPr lang="zh-CN" altLang="en-US"/>
          </a:p>
        </p:txBody>
      </p:sp>
      <p:sp>
        <p:nvSpPr>
          <p:cNvPr id="9" name="Footer Placeholder 5"/>
          <p:cNvSpPr>
            <a:spLocks noGrp="1"/>
          </p:cNvSpPr>
          <p:nvPr>
            <p:ph type="ftr" sz="quarter" idx="15"/>
          </p:nvPr>
        </p:nvSpPr>
        <p:spPr/>
        <p:txBody>
          <a:bodyPr/>
          <a:lstStyle>
            <a:lvl1pPr>
              <a:defRPr/>
            </a:lvl1pPr>
          </a:lstStyle>
          <a:p>
            <a:pPr>
              <a:defRPr/>
            </a:pPr>
            <a:endParaRPr lang="zh-CN"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3E132664-5B01-422F-99BC-A3EEB5BA41C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CN" altLang="en-US" smtClean="0"/>
              <a:t>单击此处编辑母版文本样式</a:t>
            </a:r>
          </a:p>
        </p:txBody>
      </p:sp>
      <p:sp>
        <p:nvSpPr>
          <p:cNvPr id="6" name="Date Placeholder 4"/>
          <p:cNvSpPr>
            <a:spLocks noGrp="1"/>
          </p:cNvSpPr>
          <p:nvPr>
            <p:ph type="dt" sz="half" idx="14"/>
          </p:nvPr>
        </p:nvSpPr>
        <p:spPr/>
        <p:txBody>
          <a:bodyPr/>
          <a:lstStyle>
            <a:lvl1pPr>
              <a:defRPr/>
            </a:lvl1pPr>
          </a:lstStyle>
          <a:p>
            <a:pPr>
              <a:defRPr/>
            </a:pPr>
            <a:fld id="{0C48D93D-80B0-4CBA-99B5-96F89C5A9C2C}" type="datetimeFigureOut">
              <a:rPr lang="zh-CN" altLang="en-US"/>
              <a:pPr>
                <a:defRPr/>
              </a:pPr>
              <a:t>2015-06-05</a:t>
            </a:fld>
            <a:endParaRPr lang="zh-CN" altLang="en-US"/>
          </a:p>
        </p:txBody>
      </p:sp>
      <p:sp>
        <p:nvSpPr>
          <p:cNvPr id="7" name="Footer Placeholder 5"/>
          <p:cNvSpPr>
            <a:spLocks noGrp="1"/>
          </p:cNvSpPr>
          <p:nvPr>
            <p:ph type="ftr" sz="quarter" idx="15"/>
          </p:nvPr>
        </p:nvSpPr>
        <p:spPr/>
        <p:txBody>
          <a:bodyPr/>
          <a:lstStyle>
            <a:lvl1pPr>
              <a:defRPr/>
            </a:lvl1pPr>
          </a:lstStyle>
          <a:p>
            <a:pPr>
              <a:defRPr/>
            </a:pPr>
            <a:endParaRPr lang="zh-CN"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C0A2C14B-A1CF-497C-9A2E-616795204EF4}"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CF7EC579-519D-4346-B7B9-A2BC3A72FE99}" type="datetimeFigureOut">
              <a:rPr lang="zh-CN" altLang="en-US"/>
              <a:pPr>
                <a:defRPr/>
              </a:pPr>
              <a:t>2015-06-05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21A5027-77A1-4814-8EDA-BD2A02F8391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0F03855C-5524-4CDC-A1EE-2BB2EBE5A585}" type="datetimeFigureOut">
              <a:rPr lang="zh-CN" altLang="en-US"/>
              <a:pPr>
                <a:defRPr/>
              </a:pPr>
              <a:t>2015-06-05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9EE7B50-130B-49C6-A315-5669ECFC9794}"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Rot="1" noChangeArrowheads="1"/>
          </p:cNvSpPr>
          <p:nvPr>
            <p:ph type="ctrTitle"/>
          </p:nvPr>
        </p:nvSpPr>
        <p:spPr>
          <a:xfrm>
            <a:off x="914400" y="2286000"/>
            <a:ext cx="10363200" cy="1143000"/>
          </a:xfrm>
        </p:spPr>
        <p:txBody>
          <a:bodyPr/>
          <a:lstStyle>
            <a:lvl1pPr>
              <a:defRPr/>
            </a:lvl1pPr>
          </a:lstStyle>
          <a:p>
            <a:r>
              <a:rPr lang="zh-CN" altLang="en-US"/>
              <a:t>单击此处编辑母版标题样式</a:t>
            </a:r>
          </a:p>
        </p:txBody>
      </p:sp>
      <p:sp>
        <p:nvSpPr>
          <p:cNvPr id="104451"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4" name="Rectangle 4"/>
          <p:cNvSpPr>
            <a:spLocks noGrp="1" noChangeArrowheads="1"/>
          </p:cNvSpPr>
          <p:nvPr>
            <p:ph type="dt" sz="half" idx="10"/>
          </p:nvPr>
        </p:nvSpPr>
        <p:spPr>
          <a:xfrm>
            <a:off x="401638" y="6245225"/>
            <a:ext cx="3052762" cy="476250"/>
          </a:xfrm>
        </p:spPr>
        <p:txBody>
          <a:bodyPr/>
          <a:lstStyle>
            <a:lvl1pPr>
              <a:defRPr/>
            </a:lvl1pPr>
          </a:lstStyle>
          <a:p>
            <a:pPr>
              <a:defRPr/>
            </a:pPr>
            <a:fld id="{B2846F22-6805-4BFD-81EF-97F50104D17A}" type="datetimeFigureOut">
              <a:rPr lang="zh-CN" altLang="en-US"/>
              <a:pPr>
                <a:defRPr/>
              </a:pPr>
              <a:t>2015-06-05</a:t>
            </a:fld>
            <a:endParaRPr lang="en-US" altLang="zh-CN"/>
          </a:p>
        </p:txBody>
      </p:sp>
      <p:sp>
        <p:nvSpPr>
          <p:cNvPr id="5" name="Rectangle 5"/>
          <p:cNvSpPr>
            <a:spLocks noGrp="1" noChangeArrowheads="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3052763" cy="476250"/>
          </a:xfrm>
        </p:spPr>
        <p:txBody>
          <a:bodyPr/>
          <a:lstStyle>
            <a:lvl1pPr>
              <a:defRPr/>
            </a:lvl1pPr>
          </a:lstStyle>
          <a:p>
            <a:pPr>
              <a:defRPr/>
            </a:pPr>
            <a:fld id="{520742B8-AF55-414C-B82E-2ECF6D73F033}"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4E94E2BF-8211-464F-8D72-CB1E30402136}" type="datetimeFigureOut">
              <a:rPr lang="zh-CN" altLang="en-US"/>
              <a:pPr>
                <a:defRPr/>
              </a:pPr>
              <a:t>2015-06-05</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CA715CB-C4F7-4688-843D-303A31902059}"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1D184D5D-B321-46E9-8278-2C370F2BA62A}" type="datetimeFigureOut">
              <a:rPr lang="zh-CN" altLang="en-US"/>
              <a:pPr>
                <a:defRPr/>
              </a:pPr>
              <a:t>2015-06-05</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1A97F70-09E8-4AB0-9988-7A333CC4ED88}" type="slidenum">
              <a:rPr lang="zh-CN" altLang="en-US"/>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01638" y="1752600"/>
            <a:ext cx="5618162"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752600"/>
            <a:ext cx="5618163" cy="427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DFDFBC1F-8283-4431-ADCD-4C23134402B7}" type="datetimeFigureOut">
              <a:rPr lang="zh-CN" altLang="en-US"/>
              <a:pPr>
                <a:defRPr/>
              </a:pPr>
              <a:t>2015-06-05</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CB3832D-B0BE-444B-987E-B3C53541571D}"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617F123E-EEEF-4ECF-BBD0-55A65F127AB6}" type="datetimeFigureOut">
              <a:rPr lang="zh-CN" altLang="en-US"/>
              <a:pPr>
                <a:defRPr/>
              </a:pPr>
              <a:t>2015-06-05</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E48B1D3-70FD-4DF4-8FE1-0E1D05B94E39}"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9A32AB8D-36EB-4364-8946-684B9FE53617}" type="datetimeFigureOut">
              <a:rPr lang="zh-CN" altLang="en-US"/>
              <a:pPr>
                <a:defRPr/>
              </a:pPr>
              <a:t>2015-06-05</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6DB04CF-C780-40C9-AB24-8C9D3F8EF8D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 name="Date Placeholder 4"/>
          <p:cNvSpPr>
            <a:spLocks noGrp="1"/>
          </p:cNvSpPr>
          <p:nvPr>
            <p:ph type="dt" sz="half" idx="10"/>
          </p:nvPr>
        </p:nvSpPr>
        <p:spPr/>
        <p:txBody>
          <a:bodyPr/>
          <a:lstStyle>
            <a:lvl1pPr>
              <a:defRPr/>
            </a:lvl1pPr>
          </a:lstStyle>
          <a:p>
            <a:pPr>
              <a:defRPr/>
            </a:pPr>
            <a:fld id="{EC399506-5C3B-413C-95C7-302D075389FD}" type="datetimeFigureOut">
              <a:rPr lang="zh-CN" altLang="en-US"/>
              <a:pPr>
                <a:defRPr/>
              </a:pPr>
              <a:t>2015-06-05</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F4817411-7F0A-4857-B25C-6A3A381AB4DB}"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FFB5317-EE5E-461A-A352-7C2C386B05A6}" type="datetimeFigureOut">
              <a:rPr lang="zh-CN" altLang="en-US"/>
              <a:pPr>
                <a:defRPr/>
              </a:pPr>
              <a:t>2015-06-05</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73E35DB-6F3A-4617-A9A6-B59A8EF5C78D}" type="slidenum">
              <a:rPr lang="zh-CN" altLang="en-US"/>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EAC4974F-9E06-4BE3-AC47-A97E31FDFBF8}" type="datetimeFigureOut">
              <a:rPr lang="zh-CN" altLang="en-US"/>
              <a:pPr>
                <a:defRPr/>
              </a:pPr>
              <a:t>2015-06-05</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9C96DCE-FFA7-466A-B6C6-5457051B657F}" type="slidenum">
              <a:rPr lang="zh-CN" altLang="en-US"/>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92B00003-D274-4D90-96BB-6CD208FE6E92}" type="datetimeFigureOut">
              <a:rPr lang="zh-CN" altLang="en-US"/>
              <a:pPr>
                <a:defRPr/>
              </a:pPr>
              <a:t>2015-06-05</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1BA8A81-BF5A-45BE-B87D-F7D181F95412}" type="slidenum">
              <a:rPr lang="zh-CN" altLang="en-US"/>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086CC970-58F5-44CF-945C-C019B85AF2EF}" type="datetimeFigureOut">
              <a:rPr lang="zh-CN" altLang="en-US"/>
              <a:pPr>
                <a:defRPr/>
              </a:pPr>
              <a:t>2015-06-05</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DEC4653-FDB9-4EE4-9AF5-E1A787FC4B9C}" type="slidenum">
              <a:rPr lang="zh-CN" altLang="en-US"/>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3975" y="381000"/>
            <a:ext cx="2846388" cy="5641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01638" y="381000"/>
            <a:ext cx="8389937" cy="5641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4CE432D8-C2B2-4AE9-A8FF-480D631F14BA}" type="datetimeFigureOut">
              <a:rPr lang="zh-CN" altLang="en-US"/>
              <a:pPr>
                <a:defRPr/>
              </a:pPr>
              <a:t>2015-06-05</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BFD3A7-E75C-45FA-9328-F4C53A31E249}"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Date Placeholder 6"/>
          <p:cNvSpPr>
            <a:spLocks noGrp="1"/>
          </p:cNvSpPr>
          <p:nvPr>
            <p:ph type="dt" sz="half" idx="10"/>
          </p:nvPr>
        </p:nvSpPr>
        <p:spPr/>
        <p:txBody>
          <a:bodyPr/>
          <a:lstStyle>
            <a:lvl1pPr>
              <a:defRPr/>
            </a:lvl1pPr>
          </a:lstStyle>
          <a:p>
            <a:pPr>
              <a:defRPr/>
            </a:pPr>
            <a:fld id="{6D98CF53-7A6A-42AE-B348-7B3420D367FA}" type="datetimeFigureOut">
              <a:rPr lang="zh-CN" altLang="en-US"/>
              <a:pPr>
                <a:defRPr/>
              </a:pPr>
              <a:t>2015-06-05</a:t>
            </a:fld>
            <a:endParaRPr lang="zh-CN" altLang="en-US"/>
          </a:p>
        </p:txBody>
      </p:sp>
      <p:sp>
        <p:nvSpPr>
          <p:cNvPr id="9" name="Footer Placeholder 7"/>
          <p:cNvSpPr>
            <a:spLocks noGrp="1"/>
          </p:cNvSpPr>
          <p:nvPr>
            <p:ph type="ftr" sz="quarter" idx="11"/>
          </p:nvPr>
        </p:nvSpPr>
        <p:spPr/>
        <p:txBody>
          <a:bodyPr/>
          <a:lstStyle>
            <a:lvl1pPr>
              <a:defRPr/>
            </a:lvl1pPr>
          </a:lstStyle>
          <a:p>
            <a:pPr>
              <a:defRPr/>
            </a:pPr>
            <a:endParaRPr lang="zh-CN" altLang="en-US"/>
          </a:p>
        </p:txBody>
      </p:sp>
      <p:sp>
        <p:nvSpPr>
          <p:cNvPr id="11" name="Slide Number Placeholder 5"/>
          <p:cNvSpPr>
            <a:spLocks noGrp="1"/>
          </p:cNvSpPr>
          <p:nvPr>
            <p:ph type="sldNum" sz="quarter" idx="12"/>
          </p:nvPr>
        </p:nvSpPr>
        <p:spPr/>
        <p:txBody>
          <a:bodyPr/>
          <a:lstStyle>
            <a:lvl1pPr>
              <a:defRPr/>
            </a:lvl1pPr>
          </a:lstStyle>
          <a:p>
            <a:pPr>
              <a:defRPr/>
            </a:pPr>
            <a:fld id="{C1A3B738-C449-45D0-A5D0-BB082821E26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Date Placeholder 2"/>
          <p:cNvSpPr>
            <a:spLocks noGrp="1"/>
          </p:cNvSpPr>
          <p:nvPr>
            <p:ph type="dt" sz="half" idx="10"/>
          </p:nvPr>
        </p:nvSpPr>
        <p:spPr/>
        <p:txBody>
          <a:bodyPr/>
          <a:lstStyle>
            <a:lvl1pPr>
              <a:defRPr/>
            </a:lvl1pPr>
          </a:lstStyle>
          <a:p>
            <a:pPr>
              <a:defRPr/>
            </a:pPr>
            <a:fld id="{66926D8E-8A6E-405D-9F0D-41228FE45F60}" type="datetimeFigureOut">
              <a:rPr lang="zh-CN" altLang="en-US"/>
              <a:pPr>
                <a:defRPr/>
              </a:pPr>
              <a:t>2015-06-05</a:t>
            </a:fld>
            <a:endParaRPr lang="zh-CN" altLang="en-US"/>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6BF2B54D-D163-45DA-B6C6-CCF4A1BA13D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pPr>
              <a:defRPr/>
            </a:pPr>
            <a:fld id="{E0CB0AFD-EADF-4EAC-9348-01A927D3811E}" type="datetimeFigureOut">
              <a:rPr lang="zh-CN" altLang="en-US"/>
              <a:pPr>
                <a:defRPr/>
              </a:pPr>
              <a:t>2015-06-05</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pPr>
              <a:defRPr/>
            </a:pPr>
            <a:fld id="{EF0A96E0-C344-4A65-AB63-E10305DA2E0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pPr>
              <a:defRPr/>
            </a:pPr>
            <a:fld id="{C793D820-9709-4381-B333-1A1771768115}" type="datetimeFigureOut">
              <a:rPr lang="zh-CN" altLang="en-US"/>
              <a:pPr>
                <a:defRPr/>
              </a:pPr>
              <a:t>2015-06-05</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57F13770-D86F-48FC-ABA0-76A0A7176E6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B848842-14F4-4072-AA6C-583B60E332C8}" type="datetimeFigureOut">
              <a:rPr lang="zh-CN" altLang="en-US"/>
              <a:pPr>
                <a:defRPr/>
              </a:pPr>
              <a:t>2015-06-05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9B32366-B24A-4EAC-BBB4-90636129F31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6" name="TextBox 13"/>
          <p:cNvSpPr txBox="1"/>
          <p:nvPr/>
        </p:nvSpPr>
        <p:spPr>
          <a:xfrm>
            <a:off x="2466975" y="647700"/>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7" name="TextBox 14"/>
          <p:cNvSpPr txBox="1"/>
          <p:nvPr/>
        </p:nvSpPr>
        <p:spPr>
          <a:xfrm>
            <a:off x="11114088" y="290512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Date Placeholder 3"/>
          <p:cNvSpPr>
            <a:spLocks noGrp="1"/>
          </p:cNvSpPr>
          <p:nvPr>
            <p:ph type="dt" sz="half" idx="14"/>
          </p:nvPr>
        </p:nvSpPr>
        <p:spPr/>
        <p:txBody>
          <a:bodyPr/>
          <a:lstStyle>
            <a:lvl1pPr>
              <a:defRPr/>
            </a:lvl1pPr>
          </a:lstStyle>
          <a:p>
            <a:pPr>
              <a:defRPr/>
            </a:pPr>
            <a:fld id="{9104B990-0E05-4006-AB81-EAE84C492E52}" type="datetimeFigureOut">
              <a:rPr lang="zh-CN" altLang="en-US"/>
              <a:pPr>
                <a:defRPr/>
              </a:pPr>
              <a:t>2015-06-05</a:t>
            </a:fld>
            <a:endParaRPr lang="zh-CN" altLang="en-US"/>
          </a:p>
        </p:txBody>
      </p:sp>
      <p:sp>
        <p:nvSpPr>
          <p:cNvPr id="9" name="Footer Placeholder 4"/>
          <p:cNvSpPr>
            <a:spLocks noGrp="1"/>
          </p:cNvSpPr>
          <p:nvPr>
            <p:ph type="ftr" sz="quarter" idx="15"/>
          </p:nvPr>
        </p:nvSpPr>
        <p:spPr/>
        <p:txBody>
          <a:bodyPr/>
          <a:lstStyle>
            <a:lvl1pPr>
              <a:defRPr/>
            </a:lvl1pPr>
          </a:lstStyle>
          <a:p>
            <a:pPr>
              <a:defRPr/>
            </a:pPr>
            <a:endParaRPr lang="zh-CN"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2ED6D4FA-E080-4790-B454-9FA34D37EA2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pPr>
              <a:defRPr/>
            </a:pPr>
            <a:fld id="{FEBE2243-2CC3-4ED3-B5EC-17CC4CC4705A}" type="datetimeFigureOut">
              <a:rPr lang="zh-CN" altLang="en-US"/>
              <a:pPr>
                <a:defRPr/>
              </a:pPr>
              <a:t>2015-06-05</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FCC5F397-7844-44CE-A883-F6A752C976F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CN" altLang="en-US"/>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8933" cy="3646504"/>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CN" altLang="en-US"/>
            </a:p>
          </p:txBody>
        </p:sp>
        <p:sp>
          <p:nvSpPr>
            <p:cNvPr id="1035" name="Freeform 28"/>
            <p:cNvSpPr>
              <a:spLocks/>
            </p:cNvSpPr>
            <p:nvPr/>
          </p:nvSpPr>
          <p:spPr bwMode="auto">
            <a:xfrm>
              <a:off x="7061730" y="3771618"/>
              <a:ext cx="349763" cy="1310216"/>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CN" altLang="en-US"/>
            </a:p>
          </p:txBody>
        </p:sp>
        <p:sp>
          <p:nvSpPr>
            <p:cNvPr id="1036" name="Freeform 29"/>
            <p:cNvSpPr>
              <a:spLocks/>
            </p:cNvSpPr>
            <p:nvPr/>
          </p:nvSpPr>
          <p:spPr bwMode="auto">
            <a:xfrm>
              <a:off x="7439105" y="5052893"/>
              <a:ext cx="357653" cy="82085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CN" altLang="en-US"/>
            </a:p>
          </p:txBody>
        </p:sp>
        <p:sp>
          <p:nvSpPr>
            <p:cNvPr id="1037" name="Freeform 30"/>
            <p:cNvSpPr>
              <a:spLocks/>
            </p:cNvSpPr>
            <p:nvPr/>
          </p:nvSpPr>
          <p:spPr bwMode="auto">
            <a:xfrm>
              <a:off x="7036746" y="3811082"/>
              <a:ext cx="457585" cy="1853508"/>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CN" altLang="en-US"/>
            </a:p>
          </p:txBody>
        </p:sp>
        <p:sp>
          <p:nvSpPr>
            <p:cNvPr id="1038" name="Freeform 31"/>
            <p:cNvSpPr>
              <a:spLocks/>
            </p:cNvSpPr>
            <p:nvPr/>
          </p:nvSpPr>
          <p:spPr bwMode="auto">
            <a:xfrm>
              <a:off x="6993355" y="1263001"/>
              <a:ext cx="144639" cy="2508617"/>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CN" altLang="en-US"/>
            </a:p>
          </p:txBody>
        </p:sp>
        <p:sp>
          <p:nvSpPr>
            <p:cNvPr id="1039" name="Freeform 32"/>
            <p:cNvSpPr>
              <a:spLocks/>
            </p:cNvSpPr>
            <p:nvPr/>
          </p:nvSpPr>
          <p:spPr bwMode="auto">
            <a:xfrm>
              <a:off x="7525889" y="5640911"/>
              <a:ext cx="111767" cy="232840"/>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CN" altLang="en-US"/>
            </a:p>
          </p:txBody>
        </p:sp>
        <p:sp>
          <p:nvSpPr>
            <p:cNvPr id="1040" name="Freeform 33"/>
            <p:cNvSpPr>
              <a:spLocks/>
            </p:cNvSpPr>
            <p:nvPr/>
          </p:nvSpPr>
          <p:spPr bwMode="auto">
            <a:xfrm>
              <a:off x="7020967" y="3599290"/>
              <a:ext cx="68375" cy="423584"/>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CN" altLang="en-US"/>
            </a:p>
          </p:txBody>
        </p:sp>
        <p:sp>
          <p:nvSpPr>
            <p:cNvPr id="1041" name="Freeform 34"/>
            <p:cNvSpPr>
              <a:spLocks/>
            </p:cNvSpPr>
            <p:nvPr/>
          </p:nvSpPr>
          <p:spPr bwMode="auto">
            <a:xfrm>
              <a:off x="7411493" y="2802110"/>
              <a:ext cx="1168945" cy="2250783"/>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CN" altLang="en-US"/>
            </a:p>
          </p:txBody>
        </p:sp>
        <p:sp>
          <p:nvSpPr>
            <p:cNvPr id="1042" name="Freeform 35"/>
            <p:cNvSpPr>
              <a:spLocks/>
            </p:cNvSpPr>
            <p:nvPr/>
          </p:nvSpPr>
          <p:spPr bwMode="auto">
            <a:xfrm>
              <a:off x="7494331" y="5664590"/>
              <a:ext cx="99932" cy="209161"/>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CN" altLang="en-US"/>
            </a:p>
          </p:txBody>
        </p:sp>
        <p:sp>
          <p:nvSpPr>
            <p:cNvPr id="1043" name="Freeform 36"/>
            <p:cNvSpPr>
              <a:spLocks/>
            </p:cNvSpPr>
            <p:nvPr/>
          </p:nvSpPr>
          <p:spPr bwMode="auto">
            <a:xfrm>
              <a:off x="7411493" y="5081833"/>
              <a:ext cx="114396" cy="559078"/>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CN" altLang="en-US"/>
            </a:p>
          </p:txBody>
        </p:sp>
        <p:sp>
          <p:nvSpPr>
            <p:cNvPr id="1044" name="Freeform 37"/>
            <p:cNvSpPr>
              <a:spLocks/>
            </p:cNvSpPr>
            <p:nvPr/>
          </p:nvSpPr>
          <p:spPr bwMode="auto">
            <a:xfrm>
              <a:off x="7411493" y="4977910"/>
              <a:ext cx="32872" cy="189429"/>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CN" altLang="en-US"/>
            </a:p>
          </p:txBody>
        </p:sp>
        <p:sp>
          <p:nvSpPr>
            <p:cNvPr id="1045" name="Freeform 38"/>
            <p:cNvSpPr>
              <a:spLocks/>
            </p:cNvSpPr>
            <p:nvPr/>
          </p:nvSpPr>
          <p:spPr bwMode="auto">
            <a:xfrm>
              <a:off x="7439105" y="5434381"/>
              <a:ext cx="174882" cy="439370"/>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CN" alt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92241A32-6CFD-4130-82C1-C33370FB3A2A}" type="datetimeFigureOut">
              <a:rPr lang="zh-CN" altLang="en-US"/>
              <a:pPr>
                <a:defRPr/>
              </a:pPr>
              <a:t>2015-06-05</a:t>
            </a:fld>
            <a:endParaRPr lang="zh-CN"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sz="2000">
                <a:solidFill>
                  <a:srgbClr val="FEFFFF"/>
                </a:solidFill>
                <a:latin typeface="+mn-lt"/>
                <a:ea typeface="+mn-ea"/>
              </a:defRPr>
            </a:lvl1pPr>
          </a:lstStyle>
          <a:p>
            <a:pPr>
              <a:defRPr/>
            </a:pPr>
            <a:fld id="{B3D386A8-7877-4168-BC1C-2F7DDDDCE21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2pPr>
      <a:lvl3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3pPr>
      <a:lvl4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4pPr>
      <a:lvl5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bwMode="auto">
          <a:xfrm>
            <a:off x="401638" y="381000"/>
            <a:ext cx="113887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5363" name="Rectangle 3"/>
          <p:cNvSpPr>
            <a:spLocks noGrp="1" noRot="1" noChangeArrowheads="1"/>
          </p:cNvSpPr>
          <p:nvPr>
            <p:ph type="body" idx="1"/>
          </p:nvPr>
        </p:nvSpPr>
        <p:spPr bwMode="auto">
          <a:xfrm>
            <a:off x="401638" y="1752600"/>
            <a:ext cx="11388725" cy="4270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428" name="Rectangle 4"/>
          <p:cNvSpPr>
            <a:spLocks noGrp="1" noChangeArrowheads="1"/>
          </p:cNvSpPr>
          <p:nvPr>
            <p:ph type="dt" sz="half" idx="2"/>
          </p:nvPr>
        </p:nvSpPr>
        <p:spPr bwMode="auto">
          <a:xfrm>
            <a:off x="401638" y="6172200"/>
            <a:ext cx="30527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6286867-2FC7-4231-8824-47274925F227}" type="datetimeFigureOut">
              <a:rPr lang="zh-CN" altLang="en-US"/>
              <a:pPr>
                <a:defRPr/>
              </a:pPr>
              <a:t>2015-06-05</a:t>
            </a:fld>
            <a:endParaRPr lang="en-US" altLang="zh-CN"/>
          </a:p>
        </p:txBody>
      </p:sp>
      <p:sp>
        <p:nvSpPr>
          <p:cNvPr id="103429" name="Rectangle 5"/>
          <p:cNvSpPr>
            <a:spLocks noGrp="1" noChangeArrowheads="1"/>
          </p:cNvSpPr>
          <p:nvPr>
            <p:ph type="ftr" sz="quarter" idx="3"/>
          </p:nvPr>
        </p:nvSpPr>
        <p:spPr bwMode="auto">
          <a:xfrm>
            <a:off x="4165600" y="617220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430" name="Rectangle 6"/>
          <p:cNvSpPr>
            <a:spLocks noGrp="1" noChangeArrowheads="1"/>
          </p:cNvSpPr>
          <p:nvPr>
            <p:ph type="sldNum" sz="quarter" idx="4"/>
          </p:nvPr>
        </p:nvSpPr>
        <p:spPr bwMode="auto">
          <a:xfrm>
            <a:off x="8737600" y="6172200"/>
            <a:ext cx="30527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BB0929-02D4-4849-B536-3A6464D566A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32"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115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file:///C:\Users\Administrator\Desktop\&#26446;&#29141;\&#25511;&#28895;\&#21644;&#24179;&#34903;&#31449;&#25511;&#28895;&#22521;&#35757;6.6\&#35828;&#26126;.doc"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0.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ctrTitle" idx="4294967295"/>
          </p:nvPr>
        </p:nvSpPr>
        <p:spPr>
          <a:xfrm>
            <a:off x="0" y="1541463"/>
            <a:ext cx="12192000" cy="2263775"/>
          </a:xfrm>
        </p:spPr>
        <p:txBody>
          <a:bodyPr anchor="b"/>
          <a:lstStyle/>
          <a:p>
            <a:pPr eaLnBrk="1" hangingPunct="1"/>
            <a:r>
              <a:rPr lang="en-US" altLang="zh-CN" sz="10600" b="1" smtClean="0">
                <a:solidFill>
                  <a:schemeClr val="tx1"/>
                </a:solidFill>
                <a:latin typeface="黑体" pitchFamily="49" charset="-122"/>
                <a:ea typeface="黑体" pitchFamily="49" charset="-122"/>
              </a:rPr>
              <a:t>《</a:t>
            </a:r>
            <a:r>
              <a:rPr lang="zh-CN" altLang="en-US" sz="10600" b="1" smtClean="0">
                <a:solidFill>
                  <a:schemeClr val="tx1"/>
                </a:solidFill>
                <a:latin typeface="黑体" pitchFamily="49" charset="-122"/>
                <a:ea typeface="黑体" pitchFamily="49" charset="-122"/>
              </a:rPr>
              <a:t>北京市控制吸烟条例</a:t>
            </a:r>
            <a:r>
              <a:rPr lang="en-US" altLang="zh-CN" sz="10600" b="1" smtClean="0">
                <a:solidFill>
                  <a:schemeClr val="tx1"/>
                </a:solidFill>
                <a:latin typeface="黑体" pitchFamily="49" charset="-122"/>
                <a:ea typeface="黑体" pitchFamily="49" charset="-122"/>
              </a:rPr>
              <a:t>》</a:t>
            </a:r>
            <a:r>
              <a:rPr lang="zh-CN" altLang="en-US" sz="10600" b="1" smtClean="0">
                <a:solidFill>
                  <a:schemeClr val="tx1"/>
                </a:solidFill>
                <a:latin typeface="黑体" pitchFamily="49" charset="-122"/>
                <a:ea typeface="黑体" pitchFamily="49" charset="-122"/>
              </a:rPr>
              <a:t>培训</a:t>
            </a:r>
          </a:p>
        </p:txBody>
      </p:sp>
      <p:sp>
        <p:nvSpPr>
          <p:cNvPr id="27650" name="副标题 2"/>
          <p:cNvSpPr>
            <a:spLocks noGrp="1"/>
          </p:cNvSpPr>
          <p:nvPr>
            <p:ph type="subTitle" idx="4294967295"/>
          </p:nvPr>
        </p:nvSpPr>
        <p:spPr>
          <a:xfrm>
            <a:off x="2733675" y="4621213"/>
            <a:ext cx="7115175" cy="1895475"/>
          </a:xfrm>
        </p:spPr>
        <p:txBody>
          <a:bodyPr/>
          <a:lstStyle/>
          <a:p>
            <a:pPr marL="0" indent="0" algn="ctr" eaLnBrk="1" hangingPunct="1">
              <a:buFont typeface="Wingdings" pitchFamily="2" charset="2"/>
              <a:buNone/>
            </a:pPr>
            <a:r>
              <a:rPr lang="zh-CN" altLang="en-US" sz="4000" b="1" smtClean="0">
                <a:latin typeface="黑体" pitchFamily="49" charset="-122"/>
                <a:ea typeface="黑体" pitchFamily="49" charset="-122"/>
              </a:rPr>
              <a:t>朝阳卫生监督所和平街站</a:t>
            </a:r>
            <a:r>
              <a:rPr lang="en-US" altLang="zh-CN" sz="4000" smtClean="0">
                <a:latin typeface="黑体" pitchFamily="49" charset="-122"/>
                <a:ea typeface="黑体" pitchFamily="49" charset="-122"/>
              </a:rPr>
              <a:t>2015.6.5</a:t>
            </a:r>
            <a:endParaRPr lang="zh-CN" altLang="en-US" sz="4000" smtClean="0">
              <a:latin typeface="黑体" pitchFamily="49" charset="-122"/>
              <a:ea typeface="黑体" pitchFamily="49" charset="-122"/>
            </a:endParaRPr>
          </a:p>
        </p:txBody>
      </p:sp>
      <p:sp>
        <p:nvSpPr>
          <p:cNvPr id="27651" name="Text Box 5"/>
          <p:cNvSpPr txBox="1">
            <a:spLocks noChangeArrowheads="1"/>
          </p:cNvSpPr>
          <p:nvPr/>
        </p:nvSpPr>
        <p:spPr bwMode="auto">
          <a:xfrm>
            <a:off x="2422525" y="4684713"/>
            <a:ext cx="2759075" cy="366712"/>
          </a:xfrm>
          <a:prstGeom prst="rect">
            <a:avLst/>
          </a:prstGeom>
          <a:noFill/>
          <a:ln w="9525">
            <a:noFill/>
            <a:miter lim="800000"/>
            <a:headEnd/>
            <a:tailEnd/>
          </a:ln>
        </p:spPr>
        <p:txBody>
          <a:bodyPr>
            <a:spAutoFit/>
          </a:bodyPr>
          <a:lstStyle/>
          <a:p>
            <a:pPr>
              <a:spcBef>
                <a:spcPct val="50000"/>
              </a:spcBef>
            </a:pP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p:cNvSpPr>
          <p:nvPr>
            <p:ph type="title"/>
          </p:nvPr>
        </p:nvSpPr>
        <p:spPr/>
        <p:txBody>
          <a:bodyPr/>
          <a:lstStyle/>
          <a:p>
            <a:pPr eaLnBrk="1" hangingPunct="1"/>
            <a:endParaRPr lang="zh-CN" altLang="en-US" smtClean="0"/>
          </a:p>
        </p:txBody>
      </p:sp>
      <p:sp>
        <p:nvSpPr>
          <p:cNvPr id="36866" name="Rectangle 3"/>
          <p:cNvSpPr>
            <a:spLocks noGrp="1" noRot="1" noChangeArrowheads="1"/>
          </p:cNvSpPr>
          <p:nvPr>
            <p:ph type="body" idx="1"/>
          </p:nvPr>
        </p:nvSpPr>
        <p:spPr/>
        <p:txBody>
          <a:bodyPr/>
          <a:lstStyle/>
          <a:p>
            <a:pPr eaLnBrk="1" hangingPunct="1"/>
            <a:endParaRPr lang="zh-CN" altLang="en-US" smtClean="0"/>
          </a:p>
        </p:txBody>
      </p:sp>
      <p:pic>
        <p:nvPicPr>
          <p:cNvPr id="36867" name="Picture 4" descr="39151012_5"/>
          <p:cNvPicPr>
            <a:picLocks noChangeAspect="1" noChangeArrowheads="1"/>
          </p:cNvPicPr>
          <p:nvPr/>
        </p:nvPicPr>
        <p:blipFill>
          <a:blip r:embed="rId2"/>
          <a:srcRect/>
          <a:stretch>
            <a:fillRect/>
          </a:stretch>
        </p:blipFill>
        <p:spPr bwMode="auto">
          <a:xfrm>
            <a:off x="481013" y="923925"/>
            <a:ext cx="5392737" cy="4562475"/>
          </a:xfrm>
          <a:prstGeom prst="rect">
            <a:avLst/>
          </a:prstGeom>
          <a:noFill/>
          <a:ln w="9525">
            <a:noFill/>
            <a:miter lim="800000"/>
            <a:headEnd/>
            <a:tailEnd/>
          </a:ln>
        </p:spPr>
      </p:pic>
      <p:pic>
        <p:nvPicPr>
          <p:cNvPr id="36868" name="Picture 5" descr="39151012_11"/>
          <p:cNvPicPr>
            <a:picLocks noChangeAspect="1" noChangeArrowheads="1"/>
          </p:cNvPicPr>
          <p:nvPr/>
        </p:nvPicPr>
        <p:blipFill>
          <a:blip r:embed="rId3"/>
          <a:srcRect/>
          <a:stretch>
            <a:fillRect/>
          </a:stretch>
        </p:blipFill>
        <p:spPr bwMode="auto">
          <a:xfrm>
            <a:off x="5938838" y="990600"/>
            <a:ext cx="5448300" cy="442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p:cNvSpPr>
          <p:nvPr>
            <p:ph type="title"/>
          </p:nvPr>
        </p:nvSpPr>
        <p:spPr/>
        <p:txBody>
          <a:bodyPr/>
          <a:lstStyle/>
          <a:p>
            <a:pPr eaLnBrk="1" hangingPunct="1"/>
            <a:endParaRPr lang="zh-CN" altLang="en-US" smtClean="0"/>
          </a:p>
        </p:txBody>
      </p:sp>
      <p:pic>
        <p:nvPicPr>
          <p:cNvPr id="37890" name="Picture 4" descr="39151012_17"/>
          <p:cNvPicPr>
            <a:picLocks noChangeAspect="1" noChangeArrowheads="1"/>
          </p:cNvPicPr>
          <p:nvPr>
            <p:ph type="body" idx="1"/>
          </p:nvPr>
        </p:nvPicPr>
        <p:blipFill>
          <a:blip r:embed="rId2"/>
          <a:srcRect/>
          <a:stretch>
            <a:fillRect/>
          </a:stretch>
        </p:blipFill>
        <p:spPr>
          <a:xfrm>
            <a:off x="582613" y="523875"/>
            <a:ext cx="5284787" cy="5813425"/>
          </a:xfrm>
        </p:spPr>
      </p:pic>
      <p:pic>
        <p:nvPicPr>
          <p:cNvPr id="37891" name="Picture 5" descr="39151012_58"/>
          <p:cNvPicPr>
            <a:picLocks noChangeAspect="1" noChangeArrowheads="1"/>
          </p:cNvPicPr>
          <p:nvPr/>
        </p:nvPicPr>
        <p:blipFill>
          <a:blip r:embed="rId3"/>
          <a:srcRect/>
          <a:stretch>
            <a:fillRect/>
          </a:stretch>
        </p:blipFill>
        <p:spPr bwMode="auto">
          <a:xfrm>
            <a:off x="6169025" y="466725"/>
            <a:ext cx="5435600" cy="608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idx="4294967295"/>
          </p:nvPr>
        </p:nvSpPr>
        <p:spPr>
          <a:xfrm>
            <a:off x="369888" y="0"/>
            <a:ext cx="6670675" cy="1143000"/>
          </a:xfrm>
        </p:spPr>
        <p:txBody>
          <a:bodyPr anchor="t"/>
          <a:lstStyle/>
          <a:p>
            <a:pPr eaLnBrk="1" hangingPunct="1"/>
            <a:r>
              <a:rPr lang="zh-CN" altLang="en-US" smtClean="0">
                <a:latin typeface="幼圆" pitchFamily="49" charset="-122"/>
              </a:rPr>
              <a:t>      </a:t>
            </a:r>
            <a:r>
              <a:rPr lang="en-US" altLang="zh-CN" smtClean="0">
                <a:latin typeface="幼圆" pitchFamily="49" charset="-122"/>
              </a:rPr>
              <a:t/>
            </a:r>
            <a:br>
              <a:rPr lang="en-US" altLang="zh-CN" smtClean="0">
                <a:latin typeface="幼圆" pitchFamily="49" charset="-122"/>
              </a:rPr>
            </a:br>
            <a:r>
              <a:rPr lang="zh-CN" altLang="en-US" b="1" smtClean="0">
                <a:solidFill>
                  <a:schemeClr val="tx1"/>
                </a:solidFill>
                <a:latin typeface="黑体" pitchFamily="49" charset="-122"/>
                <a:ea typeface="黑体" pitchFamily="49" charset="-122"/>
              </a:rPr>
              <a:t>三、 控制吸烟工作的原则</a:t>
            </a:r>
          </a:p>
        </p:txBody>
      </p:sp>
      <p:sp>
        <p:nvSpPr>
          <p:cNvPr id="38914" name="内容占位符 2"/>
          <p:cNvSpPr>
            <a:spLocks noGrp="1"/>
          </p:cNvSpPr>
          <p:nvPr>
            <p:ph idx="4294967295"/>
          </p:nvPr>
        </p:nvSpPr>
        <p:spPr>
          <a:xfrm>
            <a:off x="1189038" y="895350"/>
            <a:ext cx="9482137" cy="4006850"/>
          </a:xfrm>
        </p:spPr>
        <p:txBody>
          <a:bodyPr/>
          <a:lstStyle/>
          <a:p>
            <a:pPr eaLnBrk="1" hangingPunct="1"/>
            <a:endParaRPr lang="en-US" altLang="zh-CN" sz="4800" smtClean="0"/>
          </a:p>
          <a:p>
            <a:pPr eaLnBrk="1" hangingPunct="1">
              <a:buClr>
                <a:srgbClr val="FF3300"/>
              </a:buClr>
              <a:buFont typeface="Wingdings" pitchFamily="2" charset="2"/>
              <a:buChar char="u"/>
            </a:pPr>
            <a:r>
              <a:rPr lang="zh-CN" altLang="en-US" sz="4400" smtClean="0">
                <a:ea typeface="黑体" pitchFamily="49" charset="-122"/>
              </a:rPr>
              <a:t>坚持政府与社会共同治理</a:t>
            </a:r>
          </a:p>
          <a:p>
            <a:pPr eaLnBrk="1" hangingPunct="1">
              <a:buClr>
                <a:srgbClr val="FF3300"/>
              </a:buClr>
              <a:buFont typeface="Wingdings" pitchFamily="2" charset="2"/>
              <a:buChar char="u"/>
            </a:pPr>
            <a:r>
              <a:rPr lang="zh-CN" altLang="en-US" sz="4400" smtClean="0">
                <a:ea typeface="黑体" pitchFamily="49" charset="-122"/>
              </a:rPr>
              <a:t>管理与自律相互结合</a:t>
            </a:r>
          </a:p>
          <a:p>
            <a:pPr eaLnBrk="1" hangingPunct="1">
              <a:buClr>
                <a:srgbClr val="FF3300"/>
              </a:buClr>
              <a:buFont typeface="Wingdings" pitchFamily="2" charset="2"/>
              <a:buChar char="u"/>
            </a:pPr>
            <a:r>
              <a:rPr lang="zh-CN" altLang="en-US" sz="4400" smtClean="0">
                <a:ea typeface="黑体" pitchFamily="49" charset="-122"/>
              </a:rPr>
              <a:t>实行政府管理、单位负责、个人守法、社会监督的原则</a:t>
            </a:r>
            <a:r>
              <a:rPr lang="en-US" altLang="zh-CN" sz="4400" smtClean="0">
                <a:ea typeface="黑体" pitchFamily="49" charset="-122"/>
              </a:rPr>
              <a:t>(</a:t>
            </a:r>
            <a:r>
              <a:rPr lang="zh-CN" altLang="en-US" sz="4400" smtClean="0">
                <a:ea typeface="黑体" pitchFamily="49" charset="-122"/>
                <a:hlinkClick r:id="rId2" action="ppaction://program"/>
              </a:rPr>
              <a:t>说明</a:t>
            </a:r>
            <a:r>
              <a:rPr lang="en-US" altLang="zh-CN" sz="4400" smtClean="0">
                <a:ea typeface="黑体" pitchFamily="49" charset="-12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idx="4294967295"/>
          </p:nvPr>
        </p:nvSpPr>
        <p:spPr>
          <a:xfrm>
            <a:off x="-1785938" y="423863"/>
            <a:ext cx="7627938" cy="757237"/>
          </a:xfrm>
        </p:spPr>
        <p:txBody>
          <a:bodyPr anchor="t"/>
          <a:lstStyle/>
          <a:p>
            <a:pPr eaLnBrk="1" hangingPunct="1"/>
            <a:r>
              <a:rPr lang="en-US" altLang="zh-CN" smtClean="0"/>
              <a:t>            </a:t>
            </a:r>
            <a:r>
              <a:rPr lang="en-US" altLang="zh-CN" sz="4800" smtClean="0"/>
              <a:t> </a:t>
            </a:r>
            <a:r>
              <a:rPr lang="zh-CN" altLang="en-US" sz="4800" smtClean="0"/>
              <a:t> </a:t>
            </a:r>
            <a:r>
              <a:rPr lang="zh-CN" altLang="en-US" b="1" smtClean="0">
                <a:solidFill>
                  <a:schemeClr val="tx1"/>
                </a:solidFill>
                <a:latin typeface="黑体" pitchFamily="49" charset="-122"/>
                <a:ea typeface="黑体" pitchFamily="49" charset="-122"/>
              </a:rPr>
              <a:t>四、禁烟场所的划定</a:t>
            </a:r>
          </a:p>
        </p:txBody>
      </p:sp>
      <p:sp>
        <p:nvSpPr>
          <p:cNvPr id="39938" name="内容占位符 2"/>
          <p:cNvSpPr>
            <a:spLocks noGrp="1"/>
          </p:cNvSpPr>
          <p:nvPr>
            <p:ph idx="4294967295"/>
          </p:nvPr>
        </p:nvSpPr>
        <p:spPr>
          <a:xfrm>
            <a:off x="884238" y="1123950"/>
            <a:ext cx="10109200" cy="5314950"/>
          </a:xfrm>
        </p:spPr>
        <p:txBody>
          <a:bodyPr/>
          <a:lstStyle/>
          <a:p>
            <a:pPr eaLnBrk="1" hangingPunct="1">
              <a:buClr>
                <a:srgbClr val="FF3300"/>
              </a:buClr>
              <a:buFont typeface="Wingdings" pitchFamily="2" charset="2"/>
              <a:buChar char="u"/>
            </a:pPr>
            <a:r>
              <a:rPr lang="zh-CN" altLang="en-US" smtClean="0">
                <a:latin typeface="黑体" pitchFamily="49" charset="-122"/>
                <a:ea typeface="黑体" pitchFamily="49" charset="-122"/>
              </a:rPr>
              <a:t>公共场所、工作场所的</a:t>
            </a:r>
            <a:r>
              <a:rPr lang="zh-CN" altLang="en-US" b="1" smtClean="0">
                <a:solidFill>
                  <a:srgbClr val="FF0000"/>
                </a:solidFill>
                <a:latin typeface="黑体" pitchFamily="49" charset="-122"/>
                <a:ea typeface="黑体" pitchFamily="49" charset="-122"/>
                <a:hlinkClick r:id="" action="ppaction://hlinkshowjump?jump=nextslide"/>
              </a:rPr>
              <a:t>室内</a:t>
            </a:r>
            <a:r>
              <a:rPr lang="zh-CN" altLang="en-US" b="1" smtClean="0">
                <a:solidFill>
                  <a:srgbClr val="FF0000"/>
                </a:solidFill>
                <a:latin typeface="黑体" pitchFamily="49" charset="-122"/>
                <a:ea typeface="黑体" pitchFamily="49" charset="-122"/>
              </a:rPr>
              <a:t>区域</a:t>
            </a:r>
            <a:r>
              <a:rPr lang="zh-CN" altLang="en-US" smtClean="0">
                <a:latin typeface="黑体" pitchFamily="49" charset="-122"/>
                <a:ea typeface="黑体" pitchFamily="49" charset="-122"/>
              </a:rPr>
              <a:t>以及公共交通工具内禁止吸烟。</a:t>
            </a:r>
            <a:endParaRPr lang="en-US" altLang="zh-CN" smtClean="0">
              <a:latin typeface="黑体" pitchFamily="49" charset="-122"/>
              <a:ea typeface="黑体" pitchFamily="49" charset="-122"/>
            </a:endParaRPr>
          </a:p>
          <a:p>
            <a:pPr eaLnBrk="1" hangingPunct="1">
              <a:buClr>
                <a:srgbClr val="FF3300"/>
              </a:buClr>
              <a:buFont typeface="Wingdings" pitchFamily="2" charset="2"/>
              <a:buChar char="u"/>
            </a:pPr>
            <a:r>
              <a:rPr lang="zh-CN" altLang="en-US" smtClean="0">
                <a:latin typeface="黑体" pitchFamily="49" charset="-122"/>
                <a:ea typeface="黑体" pitchFamily="49" charset="-122"/>
              </a:rPr>
              <a:t>下列公共场所、工作场所的</a:t>
            </a:r>
            <a:r>
              <a:rPr lang="zh-CN" altLang="en-US" b="1" smtClean="0">
                <a:solidFill>
                  <a:srgbClr val="FF0000"/>
                </a:solidFill>
                <a:latin typeface="黑体" pitchFamily="49" charset="-122"/>
                <a:ea typeface="黑体" pitchFamily="49" charset="-122"/>
              </a:rPr>
              <a:t>室外区域</a:t>
            </a:r>
            <a:r>
              <a:rPr lang="zh-CN" altLang="en-US" smtClean="0">
                <a:latin typeface="黑体" pitchFamily="49" charset="-122"/>
                <a:ea typeface="黑体" pitchFamily="49" charset="-122"/>
              </a:rPr>
              <a:t>禁止吸烟：</a:t>
            </a:r>
            <a:endParaRPr lang="en-US" altLang="zh-CN" smtClean="0">
              <a:latin typeface="黑体" pitchFamily="49" charset="-122"/>
              <a:ea typeface="黑体" pitchFamily="49" charset="-122"/>
            </a:endParaRPr>
          </a:p>
          <a:p>
            <a:pPr eaLnBrk="1" hangingPunct="1">
              <a:buClr>
                <a:srgbClr val="FF3300"/>
              </a:buClr>
              <a:buFont typeface="Wingdings" pitchFamily="2" charset="2"/>
              <a:buNone/>
            </a:pPr>
            <a:r>
              <a:rPr lang="en-US" altLang="zh-CN" smtClean="0">
                <a:latin typeface="黑体" pitchFamily="49" charset="-122"/>
                <a:ea typeface="黑体" pitchFamily="49" charset="-122"/>
              </a:rPr>
              <a:t> (</a:t>
            </a:r>
            <a:r>
              <a:rPr lang="zh-CN" altLang="en-US" smtClean="0">
                <a:latin typeface="黑体" pitchFamily="49" charset="-122"/>
                <a:ea typeface="黑体" pitchFamily="49" charset="-122"/>
              </a:rPr>
              <a:t>一</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幼儿园、中小学校、少年宫、儿童福利机构等以未成年人为主要活动人群的场所；</a:t>
            </a:r>
            <a:endParaRPr lang="en-US" altLang="zh-CN" smtClean="0">
              <a:latin typeface="黑体" pitchFamily="49" charset="-122"/>
              <a:ea typeface="黑体" pitchFamily="49" charset="-122"/>
            </a:endParaRPr>
          </a:p>
          <a:p>
            <a:pPr eaLnBrk="1" hangingPunct="1">
              <a:buClr>
                <a:srgbClr val="FF3300"/>
              </a:buClr>
              <a:buFont typeface="Wingdings" pitchFamily="2" charset="2"/>
              <a:buNone/>
            </a:pPr>
            <a:r>
              <a:rPr lang="en-US" altLang="zh-CN" smtClean="0">
                <a:latin typeface="黑体" pitchFamily="49" charset="-122"/>
                <a:ea typeface="黑体" pitchFamily="49" charset="-122"/>
              </a:rPr>
              <a:t> (</a:t>
            </a:r>
            <a:r>
              <a:rPr lang="zh-CN" altLang="en-US" smtClean="0">
                <a:latin typeface="黑体" pitchFamily="49" charset="-122"/>
                <a:ea typeface="黑体" pitchFamily="49" charset="-122"/>
              </a:rPr>
              <a:t>二</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对社会开放的文物保护单位；　</a:t>
            </a:r>
            <a:endParaRPr lang="en-US" altLang="zh-CN" smtClean="0">
              <a:latin typeface="黑体" pitchFamily="49" charset="-122"/>
              <a:ea typeface="黑体" pitchFamily="49" charset="-122"/>
            </a:endParaRPr>
          </a:p>
          <a:p>
            <a:pPr eaLnBrk="1" hangingPunct="1">
              <a:buClr>
                <a:srgbClr val="FF3300"/>
              </a:buClr>
              <a:buFont typeface="Wingdings" pitchFamily="2" charset="2"/>
              <a:buNone/>
            </a:pPr>
            <a:r>
              <a:rPr lang="en-US" altLang="zh-CN" smtClean="0">
                <a:latin typeface="黑体" pitchFamily="49" charset="-122"/>
                <a:ea typeface="黑体" pitchFamily="49" charset="-122"/>
              </a:rPr>
              <a:t> (</a:t>
            </a:r>
            <a:r>
              <a:rPr lang="zh-CN" altLang="en-US" smtClean="0">
                <a:latin typeface="黑体" pitchFamily="49" charset="-122"/>
                <a:ea typeface="黑体" pitchFamily="49" charset="-122"/>
              </a:rPr>
              <a:t>三</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体育场、健身场的比赛区和坐席区；</a:t>
            </a:r>
            <a:endParaRPr lang="en-US" altLang="zh-CN" smtClean="0">
              <a:latin typeface="黑体" pitchFamily="49" charset="-122"/>
              <a:ea typeface="黑体" pitchFamily="49" charset="-122"/>
            </a:endParaRPr>
          </a:p>
          <a:p>
            <a:pPr eaLnBrk="1" hangingPunct="1">
              <a:buClr>
                <a:srgbClr val="FF3300"/>
              </a:buClr>
              <a:buFont typeface="Wingdings" pitchFamily="2" charset="2"/>
              <a:buNone/>
            </a:pPr>
            <a:r>
              <a:rPr lang="en-US" altLang="zh-CN" smtClean="0">
                <a:latin typeface="黑体" pitchFamily="49" charset="-122"/>
                <a:ea typeface="黑体" pitchFamily="49" charset="-122"/>
              </a:rPr>
              <a:t> (</a:t>
            </a:r>
            <a:r>
              <a:rPr lang="zh-CN" altLang="en-US" smtClean="0">
                <a:latin typeface="黑体" pitchFamily="49" charset="-122"/>
                <a:ea typeface="黑体" pitchFamily="49" charset="-122"/>
              </a:rPr>
              <a:t>四</a:t>
            </a:r>
            <a:r>
              <a:rPr lang="en-US" altLang="zh-CN" smtClean="0">
                <a:latin typeface="黑体" pitchFamily="49" charset="-122"/>
                <a:ea typeface="黑体" pitchFamily="49" charset="-122"/>
              </a:rPr>
              <a:t>)</a:t>
            </a:r>
            <a:r>
              <a:rPr lang="zh-CN" altLang="en-US" smtClean="0">
                <a:latin typeface="黑体" pitchFamily="49" charset="-122"/>
                <a:ea typeface="黑体" pitchFamily="49" charset="-122"/>
              </a:rPr>
              <a:t>妇幼保健机构、儿童医院。</a:t>
            </a:r>
            <a:endParaRPr lang="en-US" altLang="zh-CN" smtClean="0">
              <a:latin typeface="黑体" pitchFamily="49" charset="-122"/>
              <a:ea typeface="黑体" pitchFamily="49" charset="-122"/>
            </a:endParaRPr>
          </a:p>
          <a:p>
            <a:pPr eaLnBrk="1" hangingPunct="1">
              <a:buClr>
                <a:srgbClr val="FF3300"/>
              </a:buClr>
              <a:buFont typeface="Wingdings" pitchFamily="2" charset="2"/>
              <a:buChar char="u"/>
            </a:pPr>
            <a:r>
              <a:rPr lang="zh-CN" altLang="en-US" smtClean="0">
                <a:latin typeface="黑体" pitchFamily="49" charset="-122"/>
                <a:ea typeface="黑体" pitchFamily="49" charset="-122"/>
              </a:rPr>
              <a:t>市人民政府可以根据举办大型活动的需要，临时划定禁止吸烟的室外区域。</a:t>
            </a:r>
          </a:p>
          <a:p>
            <a:pPr eaLnBrk="1" hangingPunct="1">
              <a:buClr>
                <a:srgbClr val="FF3300"/>
              </a:buClr>
              <a:buFont typeface="Wingdings" pitchFamily="2" charset="2"/>
              <a:buChar char="u"/>
            </a:pPr>
            <a:endParaRPr lang="zh-CN" altLang="en-US"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Rot="1" noChangeArrowheads="1"/>
          </p:cNvSpPr>
          <p:nvPr>
            <p:ph type="body" idx="1"/>
          </p:nvPr>
        </p:nvSpPr>
        <p:spPr>
          <a:xfrm>
            <a:off x="330200" y="838200"/>
            <a:ext cx="11388725" cy="4270375"/>
          </a:xfrm>
        </p:spPr>
        <p:txBody>
          <a:bodyPr/>
          <a:lstStyle/>
          <a:p>
            <a:pPr eaLnBrk="1" hangingPunct="1">
              <a:buFont typeface="Wingdings" pitchFamily="2" charset="2"/>
              <a:buNone/>
            </a:pPr>
            <a:r>
              <a:rPr lang="zh-CN" altLang="en-US" sz="4400" smtClean="0">
                <a:latin typeface="黑体" pitchFamily="49" charset="-122"/>
                <a:ea typeface="黑体" pitchFamily="49" charset="-122"/>
              </a:rPr>
              <a:t>名词释义：</a:t>
            </a:r>
          </a:p>
          <a:p>
            <a:pPr eaLnBrk="1" hangingPunct="1">
              <a:buFont typeface="Wingdings" pitchFamily="2" charset="2"/>
              <a:buNone/>
            </a:pPr>
            <a:r>
              <a:rPr lang="zh-CN" altLang="en-US" sz="4400" smtClean="0">
                <a:latin typeface="黑体" pitchFamily="49" charset="-122"/>
                <a:ea typeface="黑体" pitchFamily="49" charset="-122"/>
              </a:rPr>
              <a:t>     室内：指有顶部遮蔽并且有两面侧墙的任何空间，包括楼梯、走廊、地下通道、楼道间等。</a:t>
            </a:r>
            <a:r>
              <a:rPr lang="en-US" altLang="zh-CN" sz="4400" smtClean="0">
                <a:latin typeface="黑体" pitchFamily="49" charset="-122"/>
                <a:ea typeface="黑体" pitchFamily="49" charset="-122"/>
              </a:rPr>
              <a:t>---</a:t>
            </a:r>
            <a:r>
              <a:rPr lang="zh-CN" altLang="en-US" sz="4400" smtClean="0">
                <a:latin typeface="黑体" pitchFamily="49" charset="-122"/>
                <a:ea typeface="黑体" pitchFamily="49" charset="-122"/>
              </a:rPr>
              <a:t>来源于国务院法制办</a:t>
            </a:r>
            <a:r>
              <a:rPr lang="en-US" altLang="zh-CN" sz="4400" smtClean="0">
                <a:latin typeface="黑体" pitchFamily="49" charset="-122"/>
                <a:ea typeface="黑体" pitchFamily="49" charset="-122"/>
              </a:rPr>
              <a:t>《</a:t>
            </a:r>
            <a:r>
              <a:rPr lang="zh-CN" altLang="en-US" sz="4400" smtClean="0">
                <a:latin typeface="黑体" pitchFamily="49" charset="-122"/>
                <a:ea typeface="黑体" pitchFamily="49" charset="-122"/>
              </a:rPr>
              <a:t>公共场所控制吸烟条例</a:t>
            </a:r>
            <a:r>
              <a:rPr lang="en-US" altLang="zh-CN" sz="4400" smtClean="0">
                <a:latin typeface="黑体" pitchFamily="49" charset="-122"/>
                <a:ea typeface="黑体" pitchFamily="49" charset="-122"/>
              </a:rPr>
              <a:t>》</a:t>
            </a:r>
            <a:r>
              <a:rPr lang="zh-CN" altLang="en-US" sz="4400" smtClean="0">
                <a:latin typeface="黑体" pitchFamily="49" charset="-122"/>
                <a:ea typeface="黑体" pitchFamily="49" charset="-122"/>
              </a:rPr>
              <a:t>的送审稿</a:t>
            </a:r>
            <a:endParaRPr lang="en-US" altLang="zh-CN" sz="440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idx="4294967295"/>
          </p:nvPr>
        </p:nvSpPr>
        <p:spPr>
          <a:xfrm>
            <a:off x="-214313" y="285750"/>
            <a:ext cx="6931026" cy="965200"/>
          </a:xfrm>
        </p:spPr>
        <p:txBody>
          <a:bodyPr anchor="t"/>
          <a:lstStyle/>
          <a:p>
            <a:pPr eaLnBrk="1" hangingPunct="1"/>
            <a:r>
              <a:rPr lang="zh-CN" altLang="en-US" b="1" smtClean="0">
                <a:solidFill>
                  <a:schemeClr val="tx1"/>
                </a:solidFill>
              </a:rPr>
              <a:t>五、</a:t>
            </a:r>
            <a:r>
              <a:rPr lang="zh-CN" altLang="en-US" b="1" smtClean="0">
                <a:solidFill>
                  <a:schemeClr val="tx1"/>
                </a:solidFill>
                <a:latin typeface="黑体" pitchFamily="49" charset="-122"/>
                <a:ea typeface="黑体" pitchFamily="49" charset="-122"/>
              </a:rPr>
              <a:t> 吸烟区的设定</a:t>
            </a:r>
          </a:p>
        </p:txBody>
      </p:sp>
      <p:sp>
        <p:nvSpPr>
          <p:cNvPr id="41986" name="内容占位符 2"/>
          <p:cNvSpPr>
            <a:spLocks noGrp="1"/>
          </p:cNvSpPr>
          <p:nvPr>
            <p:ph idx="4294967295"/>
          </p:nvPr>
        </p:nvSpPr>
        <p:spPr>
          <a:xfrm>
            <a:off x="792163" y="1147763"/>
            <a:ext cx="10641012" cy="4938712"/>
          </a:xfrm>
        </p:spPr>
        <p:txBody>
          <a:bodyPr/>
          <a:lstStyle/>
          <a:p>
            <a:pPr eaLnBrk="1" hangingPunct="1">
              <a:lnSpc>
                <a:spcPct val="120000"/>
              </a:lnSpc>
              <a:spcBef>
                <a:spcPct val="0"/>
              </a:spcBef>
              <a:buClr>
                <a:srgbClr val="FF3300"/>
              </a:buClr>
              <a:buFont typeface="Wingdings" pitchFamily="2" charset="2"/>
              <a:buChar char="u"/>
            </a:pPr>
            <a:r>
              <a:rPr lang="zh-CN" altLang="en-US" b="1" smtClean="0"/>
              <a:t>除禁烟区以外的其他公共场所、工作场所的</a:t>
            </a:r>
            <a:r>
              <a:rPr lang="zh-CN" altLang="en-US" b="1" smtClean="0">
                <a:solidFill>
                  <a:srgbClr val="FF0000"/>
                </a:solidFill>
              </a:rPr>
              <a:t>室外区域，</a:t>
            </a:r>
            <a:r>
              <a:rPr lang="zh-CN" altLang="en-US" b="1" smtClean="0"/>
              <a:t>可以划定吸烟区。</a:t>
            </a:r>
          </a:p>
          <a:p>
            <a:pPr eaLnBrk="1" hangingPunct="1">
              <a:lnSpc>
                <a:spcPct val="120000"/>
              </a:lnSpc>
              <a:spcBef>
                <a:spcPct val="0"/>
              </a:spcBef>
              <a:buClr>
                <a:srgbClr val="FF3300"/>
              </a:buClr>
              <a:buFont typeface="Wingdings" pitchFamily="2" charset="2"/>
              <a:buChar char="u"/>
            </a:pPr>
            <a:r>
              <a:rPr lang="zh-CN" altLang="en-US" b="1" smtClean="0"/>
              <a:t>吸烟区的划定应当遵守下列规定：</a:t>
            </a:r>
          </a:p>
          <a:p>
            <a:pPr eaLnBrk="1" hangingPunct="1">
              <a:lnSpc>
                <a:spcPct val="120000"/>
              </a:lnSpc>
              <a:spcBef>
                <a:spcPct val="0"/>
              </a:spcBef>
              <a:buClr>
                <a:srgbClr val="FF3300"/>
              </a:buClr>
              <a:buFont typeface="Wingdings" pitchFamily="2" charset="2"/>
              <a:buChar char="u"/>
            </a:pPr>
            <a:r>
              <a:rPr lang="zh-CN" altLang="en-US" b="1" smtClean="0"/>
              <a:t>但划定的吸烟区必须设置</a:t>
            </a:r>
            <a:r>
              <a:rPr lang="zh-CN" altLang="en-US" b="1" smtClean="0">
                <a:solidFill>
                  <a:srgbClr val="FF3300"/>
                </a:solidFill>
              </a:rPr>
              <a:t>明显的指示标志</a:t>
            </a:r>
            <a:r>
              <a:rPr lang="zh-CN" altLang="en-US" b="1" smtClean="0"/>
              <a:t>和吸烟有害健康的</a:t>
            </a:r>
            <a:r>
              <a:rPr lang="zh-CN" altLang="en-US" b="1" smtClean="0">
                <a:solidFill>
                  <a:srgbClr val="FF3300"/>
                </a:solidFill>
              </a:rPr>
              <a:t>警示标识</a:t>
            </a:r>
            <a:r>
              <a:rPr lang="en-US" altLang="zh-CN" b="1" smtClean="0"/>
              <a:t>;</a:t>
            </a:r>
          </a:p>
          <a:p>
            <a:pPr eaLnBrk="1" hangingPunct="1">
              <a:lnSpc>
                <a:spcPct val="120000"/>
              </a:lnSpc>
              <a:spcBef>
                <a:spcPct val="0"/>
              </a:spcBef>
              <a:buClr>
                <a:srgbClr val="FF3300"/>
              </a:buClr>
              <a:buFont typeface="Wingdings" pitchFamily="2" charset="2"/>
              <a:buChar char="u"/>
            </a:pPr>
            <a:r>
              <a:rPr lang="zh-CN" altLang="en-US" b="1" smtClean="0"/>
              <a:t>远离人员密集区域和行人必经的主要通道，大型建筑物的人群出入口处，</a:t>
            </a:r>
            <a:endParaRPr lang="en-US" altLang="zh-CN" b="1" smtClean="0"/>
          </a:p>
          <a:p>
            <a:pPr eaLnBrk="1" hangingPunct="1">
              <a:lnSpc>
                <a:spcPct val="120000"/>
              </a:lnSpc>
              <a:spcBef>
                <a:spcPct val="0"/>
              </a:spcBef>
              <a:buClr>
                <a:srgbClr val="FF3300"/>
              </a:buClr>
              <a:buFont typeface="Wingdings" pitchFamily="2" charset="2"/>
              <a:buChar char="u"/>
            </a:pPr>
            <a:r>
              <a:rPr lang="zh-CN" altLang="en-US" b="1" smtClean="0"/>
              <a:t>建筑物的新风口附近不能设立吸烟区。 </a:t>
            </a:r>
          </a:p>
          <a:p>
            <a:pPr eaLnBrk="1" hangingPunct="1">
              <a:lnSpc>
                <a:spcPct val="120000"/>
              </a:lnSpc>
              <a:spcBef>
                <a:spcPct val="0"/>
              </a:spcBef>
              <a:buClr>
                <a:srgbClr val="FF3300"/>
              </a:buClr>
              <a:buFont typeface="Wingdings" pitchFamily="2" charset="2"/>
              <a:buChar char="u"/>
            </a:pPr>
            <a:endParaRPr lang="zh-CN" altLang="en-US"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idx="4294967295"/>
          </p:nvPr>
        </p:nvSpPr>
        <p:spPr>
          <a:xfrm>
            <a:off x="0" y="406400"/>
            <a:ext cx="9290050" cy="809625"/>
          </a:xfrm>
        </p:spPr>
        <p:txBody>
          <a:bodyPr anchor="t"/>
          <a:lstStyle/>
          <a:p>
            <a:pPr eaLnBrk="1" hangingPunct="1"/>
            <a:r>
              <a:rPr lang="zh-CN" altLang="en-US" sz="4000" b="1" smtClean="0">
                <a:solidFill>
                  <a:schemeClr val="tx1"/>
                </a:solidFill>
                <a:ea typeface="黑体" pitchFamily="49" charset="-122"/>
              </a:rPr>
              <a:t>六、禁止吸烟场所的经营者、管理者</a:t>
            </a:r>
            <a:br>
              <a:rPr lang="zh-CN" altLang="en-US" sz="4000" b="1" smtClean="0">
                <a:solidFill>
                  <a:schemeClr val="tx1"/>
                </a:solidFill>
                <a:ea typeface="黑体" pitchFamily="49" charset="-122"/>
              </a:rPr>
            </a:br>
            <a:r>
              <a:rPr lang="zh-CN" altLang="en-US" sz="4000" b="1" smtClean="0">
                <a:solidFill>
                  <a:schemeClr val="tx1"/>
                </a:solidFill>
                <a:ea typeface="黑体" pitchFamily="49" charset="-122"/>
              </a:rPr>
              <a:t>负有下列责任（</a:t>
            </a:r>
            <a:r>
              <a:rPr lang="zh-CN" altLang="en-US" sz="4000" b="1" smtClean="0">
                <a:solidFill>
                  <a:srgbClr val="FF3300"/>
                </a:solidFill>
                <a:ea typeface="黑体" pitchFamily="49" charset="-122"/>
              </a:rPr>
              <a:t>四有一无一劝阻</a:t>
            </a:r>
            <a:r>
              <a:rPr lang="zh-CN" altLang="en-US" sz="4000" b="1" smtClean="0">
                <a:solidFill>
                  <a:schemeClr val="tx1"/>
                </a:solidFill>
                <a:ea typeface="黑体" pitchFamily="49" charset="-122"/>
              </a:rPr>
              <a:t>）：</a:t>
            </a:r>
          </a:p>
        </p:txBody>
      </p:sp>
      <p:sp>
        <p:nvSpPr>
          <p:cNvPr id="43010" name="内容占位符 2"/>
          <p:cNvSpPr>
            <a:spLocks noGrp="1"/>
          </p:cNvSpPr>
          <p:nvPr>
            <p:ph idx="4294967295"/>
          </p:nvPr>
        </p:nvSpPr>
        <p:spPr>
          <a:xfrm>
            <a:off x="785813" y="1727200"/>
            <a:ext cx="11133137" cy="4581525"/>
          </a:xfrm>
        </p:spPr>
        <p:txBody>
          <a:bodyPr/>
          <a:lstStyle/>
          <a:p>
            <a:pPr eaLnBrk="1" hangingPunct="1">
              <a:buFont typeface="Wingdings" pitchFamily="2" charset="2"/>
              <a:buChar char="u"/>
            </a:pP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一</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建立</a:t>
            </a:r>
            <a:r>
              <a:rPr lang="zh-CN" altLang="en-US" sz="2800" b="1" smtClean="0">
                <a:solidFill>
                  <a:srgbClr val="FF3300"/>
                </a:solidFill>
                <a:latin typeface="黑体" pitchFamily="49" charset="-122"/>
                <a:ea typeface="黑体" pitchFamily="49" charset="-122"/>
              </a:rPr>
              <a:t>禁止吸烟管理制度</a:t>
            </a:r>
            <a:r>
              <a:rPr lang="zh-CN" altLang="en-US" sz="2800" b="1" smtClean="0">
                <a:latin typeface="黑体" pitchFamily="49" charset="-122"/>
                <a:ea typeface="黑体" pitchFamily="49" charset="-122"/>
              </a:rPr>
              <a:t>，做好宣传教育工作；</a:t>
            </a:r>
            <a:endParaRPr lang="en-US" altLang="zh-CN" sz="2800" b="1" smtClean="0">
              <a:latin typeface="黑体" pitchFamily="49" charset="-122"/>
              <a:ea typeface="黑体" pitchFamily="49" charset="-122"/>
            </a:endParaRPr>
          </a:p>
          <a:p>
            <a:pPr eaLnBrk="1" hangingPunct="1">
              <a:buFont typeface="Wingdings" pitchFamily="2" charset="2"/>
              <a:buChar char="u"/>
            </a:pP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二</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在禁止吸烟场所设置明显</a:t>
            </a:r>
            <a:r>
              <a:rPr lang="zh-CN" altLang="en-US" sz="2800" b="1" smtClean="0">
                <a:solidFill>
                  <a:srgbClr val="FF3300"/>
                </a:solidFill>
                <a:latin typeface="黑体" pitchFamily="49" charset="-122"/>
                <a:ea typeface="黑体" pitchFamily="49" charset="-122"/>
              </a:rPr>
              <a:t>的禁止吸烟标志和举报投诉电话号码</a:t>
            </a:r>
            <a:r>
              <a:rPr lang="zh-CN" altLang="en-US" sz="2800" b="1" smtClean="0">
                <a:latin typeface="黑体" pitchFamily="49" charset="-122"/>
                <a:ea typeface="黑体" pitchFamily="49" charset="-122"/>
              </a:rPr>
              <a:t>标识；</a:t>
            </a:r>
            <a:endParaRPr lang="en-US" altLang="zh-CN" sz="2800" b="1" smtClean="0">
              <a:latin typeface="黑体" pitchFamily="49" charset="-122"/>
              <a:ea typeface="黑体" pitchFamily="49" charset="-122"/>
            </a:endParaRPr>
          </a:p>
          <a:p>
            <a:pPr eaLnBrk="1" hangingPunct="1">
              <a:buFont typeface="Wingdings" pitchFamily="2" charset="2"/>
              <a:buChar char="u"/>
            </a:pP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三</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不得在</a:t>
            </a:r>
            <a:r>
              <a:rPr lang="zh-CN" altLang="en-US" sz="2800" b="1" smtClean="0">
                <a:solidFill>
                  <a:srgbClr val="FF3300"/>
                </a:solidFill>
                <a:latin typeface="黑体" pitchFamily="49" charset="-122"/>
                <a:ea typeface="黑体" pitchFamily="49" charset="-122"/>
              </a:rPr>
              <a:t>禁止吸烟场所提供烟具和附有烟草广告的物品</a:t>
            </a:r>
            <a:r>
              <a:rPr lang="zh-CN" altLang="en-US" sz="2800" b="1" smtClean="0">
                <a:latin typeface="黑体" pitchFamily="49" charset="-122"/>
                <a:ea typeface="黑体" pitchFamily="49" charset="-122"/>
              </a:rPr>
              <a:t>；</a:t>
            </a:r>
            <a:endParaRPr lang="en-US" altLang="zh-CN" sz="2800" b="1" smtClean="0">
              <a:latin typeface="黑体" pitchFamily="49" charset="-122"/>
              <a:ea typeface="黑体" pitchFamily="49" charset="-122"/>
            </a:endParaRPr>
          </a:p>
          <a:p>
            <a:pPr eaLnBrk="1" hangingPunct="1">
              <a:buFont typeface="Wingdings" pitchFamily="2" charset="2"/>
              <a:buChar char="u"/>
            </a:pP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四</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开展</a:t>
            </a:r>
            <a:r>
              <a:rPr lang="zh-CN" altLang="en-US" sz="2800" b="1" smtClean="0">
                <a:solidFill>
                  <a:srgbClr val="FF3300"/>
                </a:solidFill>
                <a:latin typeface="黑体" pitchFamily="49" charset="-122"/>
                <a:ea typeface="黑体" pitchFamily="49" charset="-122"/>
              </a:rPr>
              <a:t>禁止吸烟检查</a:t>
            </a:r>
            <a:r>
              <a:rPr lang="zh-CN" altLang="en-US" sz="2800" b="1" smtClean="0">
                <a:latin typeface="黑体" pitchFamily="49" charset="-122"/>
                <a:ea typeface="黑体" pitchFamily="49" charset="-122"/>
              </a:rPr>
              <a:t>工作，制作并留存相关</a:t>
            </a:r>
            <a:r>
              <a:rPr lang="zh-CN" altLang="en-US" sz="2800" b="1" smtClean="0">
                <a:solidFill>
                  <a:srgbClr val="FF3300"/>
                </a:solidFill>
                <a:latin typeface="黑体" pitchFamily="49" charset="-122"/>
                <a:ea typeface="黑体" pitchFamily="49" charset="-122"/>
              </a:rPr>
              <a:t>记录</a:t>
            </a:r>
            <a:r>
              <a:rPr lang="zh-CN" altLang="en-US" sz="2800" b="1" smtClean="0">
                <a:latin typeface="黑体" pitchFamily="49" charset="-122"/>
                <a:ea typeface="黑体" pitchFamily="49" charset="-122"/>
              </a:rPr>
              <a:t>；</a:t>
            </a:r>
            <a:endParaRPr lang="en-US" altLang="zh-CN" sz="2800" b="1" smtClean="0">
              <a:latin typeface="黑体" pitchFamily="49" charset="-122"/>
              <a:ea typeface="黑体" pitchFamily="49" charset="-122"/>
            </a:endParaRPr>
          </a:p>
          <a:p>
            <a:pPr eaLnBrk="1" hangingPunct="1">
              <a:buFont typeface="Wingdings" pitchFamily="2" charset="2"/>
              <a:buChar char="u"/>
            </a:pP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五</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对在禁止吸烟场所内的吸烟者予以</a:t>
            </a:r>
            <a:r>
              <a:rPr lang="zh-CN" altLang="en-US" sz="2800" b="1" smtClean="0">
                <a:solidFill>
                  <a:srgbClr val="FF3300"/>
                </a:solidFill>
                <a:latin typeface="黑体" pitchFamily="49" charset="-122"/>
                <a:ea typeface="黑体" pitchFamily="49" charset="-122"/>
              </a:rPr>
              <a:t>劝阻</a:t>
            </a:r>
            <a:r>
              <a:rPr lang="zh-CN" altLang="en-US" sz="2800" b="1" smtClean="0">
                <a:latin typeface="黑体" pitchFamily="49" charset="-122"/>
                <a:ea typeface="黑体" pitchFamily="49" charset="-122"/>
              </a:rPr>
              <a:t>，对不听劝阻的要求其离开；对不听劝阻且不离开的，</a:t>
            </a:r>
            <a:r>
              <a:rPr lang="zh-CN" altLang="en-US" sz="2800" b="1" smtClean="0">
                <a:solidFill>
                  <a:srgbClr val="FF3300"/>
                </a:solidFill>
                <a:latin typeface="黑体" pitchFamily="49" charset="-122"/>
                <a:ea typeface="黑体" pitchFamily="49" charset="-122"/>
              </a:rPr>
              <a:t>向卫生计生行政部门投诉举报</a:t>
            </a:r>
            <a:r>
              <a:rPr lang="zh-CN" altLang="en-US" sz="2800" b="1" smtClean="0">
                <a:latin typeface="黑体" pitchFamily="49" charset="-122"/>
                <a:ea typeface="黑体" pitchFamily="49" charset="-122"/>
              </a:rPr>
              <a:t>。</a:t>
            </a:r>
          </a:p>
          <a:p>
            <a:pPr eaLnBrk="1" hangingPunct="1">
              <a:buFont typeface="Wingdings" pitchFamily="2" charset="2"/>
              <a:buChar char="u"/>
            </a:pPr>
            <a:r>
              <a:rPr lang="zh-CN" altLang="en-US" sz="2800" b="1" smtClean="0">
                <a:latin typeface="黑体" pitchFamily="49" charset="-122"/>
                <a:ea typeface="黑体" pitchFamily="49" charset="-122"/>
              </a:rPr>
              <a:t>禁止吸烟场所的经营者、管理者可以利用烟雾报警、浓度监测、视频图像采集等技术手段监控吸烟行为，加强对禁止吸烟场所的管理。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idx="4294967295"/>
          </p:nvPr>
        </p:nvSpPr>
        <p:spPr>
          <a:xfrm>
            <a:off x="-2441575" y="666750"/>
            <a:ext cx="11388725" cy="839788"/>
          </a:xfrm>
        </p:spPr>
        <p:txBody>
          <a:bodyPr anchor="t"/>
          <a:lstStyle/>
          <a:p>
            <a:pPr eaLnBrk="1" hangingPunct="1"/>
            <a:r>
              <a:rPr lang="zh-CN" altLang="en-US" smtClean="0">
                <a:solidFill>
                  <a:schemeClr val="tx1"/>
                </a:solidFill>
                <a:latin typeface="黑体" pitchFamily="49" charset="-122"/>
                <a:ea typeface="黑体" pitchFamily="49" charset="-122"/>
              </a:rPr>
              <a:t>七、</a:t>
            </a:r>
            <a:r>
              <a:rPr lang="zh-CN" altLang="en-US" sz="4000" b="1" smtClean="0">
                <a:solidFill>
                  <a:schemeClr val="tx1"/>
                </a:solidFill>
                <a:latin typeface="黑体" pitchFamily="49" charset="-122"/>
                <a:ea typeface="黑体" pitchFamily="49" charset="-122"/>
              </a:rPr>
              <a:t>控烟工作中个人的要求</a:t>
            </a:r>
          </a:p>
        </p:txBody>
      </p:sp>
      <p:sp>
        <p:nvSpPr>
          <p:cNvPr id="44034" name="内容占位符 2"/>
          <p:cNvSpPr>
            <a:spLocks noGrp="1"/>
          </p:cNvSpPr>
          <p:nvPr>
            <p:ph idx="4294967295"/>
          </p:nvPr>
        </p:nvSpPr>
        <p:spPr>
          <a:xfrm>
            <a:off x="1077913" y="1757363"/>
            <a:ext cx="10426700" cy="4154487"/>
          </a:xfrm>
        </p:spPr>
        <p:txBody>
          <a:bodyPr/>
          <a:lstStyle/>
          <a:p>
            <a:pPr eaLnBrk="1" hangingPunct="1"/>
            <a:r>
              <a:rPr lang="zh-CN" altLang="en-US" b="1" smtClean="0"/>
              <a:t>个人应当遵守法律法规的规定，不得在禁止吸烟场所和排队等候队伍中吸烟</a:t>
            </a:r>
            <a:r>
              <a:rPr lang="en-US" altLang="zh-CN" b="1" smtClean="0"/>
              <a:t>;</a:t>
            </a:r>
            <a:r>
              <a:rPr lang="zh-CN" altLang="en-US" b="1" smtClean="0"/>
              <a:t>在非禁止吸烟场所吸烟的，应当合理避让不吸烟者，不乱弹烟灰，不乱扔烟头。</a:t>
            </a:r>
            <a:endParaRPr lang="en-US" altLang="zh-CN" b="1" smtClean="0"/>
          </a:p>
          <a:p>
            <a:pPr eaLnBrk="1" hangingPunct="1"/>
            <a:r>
              <a:rPr lang="zh-CN" altLang="en-US" b="1" smtClean="0"/>
              <a:t>个人在禁止吸烟场所内发现吸烟行为的，可以行使下列权利：</a:t>
            </a:r>
          </a:p>
          <a:p>
            <a:pPr eaLnBrk="1" hangingPunct="1">
              <a:buFont typeface="Wingdings" pitchFamily="2" charset="2"/>
              <a:buNone/>
            </a:pPr>
            <a:r>
              <a:rPr lang="zh-CN" altLang="en-US" b="1" smtClean="0"/>
              <a:t>　</a:t>
            </a:r>
            <a:r>
              <a:rPr lang="en-US" altLang="zh-CN" b="1" smtClean="0"/>
              <a:t>(</a:t>
            </a:r>
            <a:r>
              <a:rPr lang="zh-CN" altLang="en-US" b="1" smtClean="0"/>
              <a:t>一</a:t>
            </a:r>
            <a:r>
              <a:rPr lang="en-US" altLang="zh-CN" b="1" smtClean="0"/>
              <a:t>)</a:t>
            </a:r>
            <a:r>
              <a:rPr lang="zh-CN" altLang="en-US" b="1" smtClean="0"/>
              <a:t>劝阻吸烟者停止吸烟</a:t>
            </a:r>
            <a:r>
              <a:rPr lang="en-US" altLang="zh-CN" b="1" smtClean="0"/>
              <a:t>;</a:t>
            </a:r>
          </a:p>
          <a:p>
            <a:pPr eaLnBrk="1" hangingPunct="1">
              <a:buFont typeface="Wingdings" pitchFamily="2" charset="2"/>
              <a:buNone/>
            </a:pPr>
            <a:r>
              <a:rPr lang="zh-CN" altLang="en-US" b="1" smtClean="0"/>
              <a:t>　</a:t>
            </a:r>
            <a:r>
              <a:rPr lang="en-US" altLang="zh-CN" b="1" smtClean="0"/>
              <a:t>(</a:t>
            </a:r>
            <a:r>
              <a:rPr lang="zh-CN" altLang="en-US" b="1" smtClean="0"/>
              <a:t>二</a:t>
            </a:r>
            <a:r>
              <a:rPr lang="en-US" altLang="zh-CN" b="1" smtClean="0"/>
              <a:t>)</a:t>
            </a:r>
            <a:r>
              <a:rPr lang="zh-CN" altLang="en-US" b="1" smtClean="0"/>
              <a:t>要求该场所的经营者、管理者劝阻吸烟者停止吸烟</a:t>
            </a:r>
            <a:r>
              <a:rPr lang="en-US" altLang="zh-CN" b="1" smtClean="0"/>
              <a:t>;</a:t>
            </a:r>
          </a:p>
          <a:p>
            <a:pPr eaLnBrk="1" hangingPunct="1">
              <a:buFont typeface="Wingdings" pitchFamily="2" charset="2"/>
              <a:buNone/>
            </a:pPr>
            <a:r>
              <a:rPr lang="zh-CN" altLang="en-US" b="1" smtClean="0"/>
              <a:t>　</a:t>
            </a:r>
            <a:r>
              <a:rPr lang="en-US" altLang="zh-CN" b="1" smtClean="0"/>
              <a:t>(</a:t>
            </a:r>
            <a:r>
              <a:rPr lang="zh-CN" altLang="en-US" b="1" smtClean="0"/>
              <a:t>三</a:t>
            </a:r>
            <a:r>
              <a:rPr lang="en-US" altLang="zh-CN" b="1" smtClean="0"/>
              <a:t>)</a:t>
            </a:r>
            <a:r>
              <a:rPr lang="zh-CN" altLang="en-US" b="1" smtClean="0"/>
              <a:t>向卫生计生行政部门投诉举报。</a:t>
            </a:r>
          </a:p>
          <a:p>
            <a:pPr eaLnBrk="1" hangingPunct="1">
              <a:buFont typeface="Wingdings" pitchFamily="2" charset="2"/>
              <a:buNone/>
            </a:pPr>
            <a:endParaRPr lang="zh-CN" alt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idx="4294967295"/>
          </p:nvPr>
        </p:nvSpPr>
        <p:spPr>
          <a:xfrm>
            <a:off x="-193675" y="538163"/>
            <a:ext cx="6383338" cy="1001712"/>
          </a:xfrm>
        </p:spPr>
        <p:txBody>
          <a:bodyPr anchor="t"/>
          <a:lstStyle/>
          <a:p>
            <a:pPr eaLnBrk="1" hangingPunct="1"/>
            <a:r>
              <a:rPr lang="zh-CN" altLang="en-US" b="1" smtClean="0">
                <a:solidFill>
                  <a:schemeClr val="tx1"/>
                </a:solidFill>
                <a:latin typeface="黑体" pitchFamily="49" charset="-122"/>
                <a:ea typeface="黑体" pitchFamily="49" charset="-122"/>
              </a:rPr>
              <a:t>八、投诉举报处理</a:t>
            </a:r>
            <a:r>
              <a:rPr lang="zh-CN" altLang="en-US" smtClean="0">
                <a:solidFill>
                  <a:srgbClr val="FF0000"/>
                </a:solidFill>
              </a:rPr>
              <a:t> </a:t>
            </a:r>
          </a:p>
        </p:txBody>
      </p:sp>
      <p:sp>
        <p:nvSpPr>
          <p:cNvPr id="45058" name="内容占位符 2"/>
          <p:cNvSpPr>
            <a:spLocks noGrp="1"/>
          </p:cNvSpPr>
          <p:nvPr>
            <p:ph idx="4294967295"/>
          </p:nvPr>
        </p:nvSpPr>
        <p:spPr>
          <a:xfrm>
            <a:off x="762000" y="1219200"/>
            <a:ext cx="11501438" cy="5638800"/>
          </a:xfrm>
        </p:spPr>
        <p:txBody>
          <a:bodyPr/>
          <a:lstStyle/>
          <a:p>
            <a:pPr eaLnBrk="1" hangingPunct="1">
              <a:lnSpc>
                <a:spcPct val="150000"/>
              </a:lnSpc>
              <a:buClr>
                <a:srgbClr val="FF3300"/>
              </a:buClr>
              <a:buFont typeface="Wingdings" pitchFamily="2" charset="2"/>
              <a:buChar char="u"/>
            </a:pPr>
            <a:r>
              <a:rPr lang="zh-CN" altLang="en-US" b="1" smtClean="0"/>
              <a:t>投诉举报电话：</a:t>
            </a:r>
            <a:r>
              <a:rPr lang="en-US" altLang="zh-CN" sz="3600" b="1" smtClean="0">
                <a:solidFill>
                  <a:srgbClr val="FF3300"/>
                </a:solidFill>
              </a:rPr>
              <a:t>12320</a:t>
            </a:r>
            <a:r>
              <a:rPr lang="zh-CN" altLang="en-US" b="1" smtClean="0"/>
              <a:t>为全市统一的吸烟违法行为投诉举报电话</a:t>
            </a:r>
          </a:p>
          <a:p>
            <a:pPr eaLnBrk="1" hangingPunct="1">
              <a:lnSpc>
                <a:spcPct val="150000"/>
              </a:lnSpc>
              <a:buClr>
                <a:srgbClr val="FF3300"/>
              </a:buClr>
              <a:buFont typeface="Wingdings" pitchFamily="2" charset="2"/>
              <a:buChar char="u"/>
            </a:pPr>
            <a:r>
              <a:rPr lang="zh-CN" altLang="en-US" b="1" smtClean="0"/>
              <a:t>受理范围：受理来自于个人、单位及上级交办的控烟投诉举报事项。</a:t>
            </a:r>
          </a:p>
          <a:p>
            <a:pPr eaLnBrk="1" hangingPunct="1">
              <a:lnSpc>
                <a:spcPct val="150000"/>
              </a:lnSpc>
              <a:buClr>
                <a:srgbClr val="FF3300"/>
              </a:buClr>
              <a:buFont typeface="Wingdings" pitchFamily="2" charset="2"/>
              <a:buChar char="u"/>
            </a:pPr>
            <a:endParaRPr lang="zh-CN" altLang="en-US" sz="40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idx="4294967295"/>
          </p:nvPr>
        </p:nvSpPr>
        <p:spPr>
          <a:xfrm>
            <a:off x="788988" y="430213"/>
            <a:ext cx="10715625" cy="1474787"/>
          </a:xfrm>
        </p:spPr>
        <p:txBody>
          <a:bodyPr anchor="t"/>
          <a:lstStyle/>
          <a:p>
            <a:pPr algn="l" eaLnBrk="1" hangingPunct="1"/>
            <a:r>
              <a:rPr lang="zh-CN" altLang="en-US" sz="4000" b="1" smtClean="0">
                <a:solidFill>
                  <a:schemeClr val="tx1"/>
                </a:solidFill>
                <a:latin typeface="黑体" pitchFamily="49" charset="-122"/>
                <a:ea typeface="黑体" pitchFamily="49" charset="-122"/>
              </a:rPr>
              <a:t>九 、卫生监督执法重点</a:t>
            </a:r>
          </a:p>
        </p:txBody>
      </p:sp>
      <p:sp>
        <p:nvSpPr>
          <p:cNvPr id="46082" name="内容占位符 2"/>
          <p:cNvSpPr>
            <a:spLocks noGrp="1"/>
          </p:cNvSpPr>
          <p:nvPr>
            <p:ph idx="4294967295"/>
          </p:nvPr>
        </p:nvSpPr>
        <p:spPr>
          <a:xfrm>
            <a:off x="157163" y="1292225"/>
            <a:ext cx="12034837" cy="5565775"/>
          </a:xfrm>
        </p:spPr>
        <p:txBody>
          <a:bodyPr/>
          <a:lstStyle/>
          <a:p>
            <a:pPr eaLnBrk="1" hangingPunct="1">
              <a:lnSpc>
                <a:spcPct val="140000"/>
              </a:lnSpc>
              <a:buFont typeface="Wingdings" pitchFamily="2" charset="2"/>
              <a:buChar char="u"/>
            </a:pPr>
            <a:r>
              <a:rPr lang="zh-CN" altLang="en-US" b="1" smtClean="0">
                <a:solidFill>
                  <a:srgbClr val="FF0000"/>
                </a:solidFill>
              </a:rPr>
              <a:t>采取随机巡查的方式，兼顾教育与处罚相结合。</a:t>
            </a:r>
            <a:endParaRPr lang="en-US" altLang="zh-CN" b="1" smtClean="0">
              <a:solidFill>
                <a:srgbClr val="FF0000"/>
              </a:solidFill>
            </a:endParaRPr>
          </a:p>
          <a:p>
            <a:pPr eaLnBrk="1" hangingPunct="1">
              <a:lnSpc>
                <a:spcPct val="140000"/>
              </a:lnSpc>
              <a:buFont typeface="Wingdings" pitchFamily="2" charset="2"/>
              <a:buChar char="u"/>
            </a:pPr>
            <a:r>
              <a:rPr lang="en-US" altLang="zh-CN" smtClean="0"/>
              <a:t>  </a:t>
            </a:r>
            <a:r>
              <a:rPr lang="zh-CN" altLang="zh-CN" smtClean="0"/>
              <a:t>控烟监督执法检查的范围为《条例》规定禁止吸烟的场所和区域，重点加强对宾馆、游泳场馆、美容美发、洗浴、娱乐场所、学校、医疗机构、餐厅、酒吧、党政机关、写字楼等控烟场所和单位的监督执法检查。重点检查禁止吸烟场所是否做到“</a:t>
            </a:r>
            <a:r>
              <a:rPr lang="zh-CN" altLang="zh-CN" b="1" smtClean="0">
                <a:solidFill>
                  <a:srgbClr val="FF0000"/>
                </a:solidFill>
              </a:rPr>
              <a:t>四有一无一劝阻</a:t>
            </a:r>
            <a:r>
              <a:rPr lang="zh-CN" altLang="zh-CN" smtClean="0"/>
              <a:t>”</a:t>
            </a:r>
            <a:endParaRPr lang="en-US" altLang="zh-CN"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条例单行本"/>
          <p:cNvPicPr>
            <a:picLocks noChangeAspect="1" noChangeArrowheads="1"/>
          </p:cNvPicPr>
          <p:nvPr/>
        </p:nvPicPr>
        <p:blipFill>
          <a:blip r:embed="rId2"/>
          <a:srcRect/>
          <a:stretch>
            <a:fillRect/>
          </a:stretch>
        </p:blipFill>
        <p:spPr bwMode="auto">
          <a:xfrm>
            <a:off x="512763" y="1655763"/>
            <a:ext cx="3008312" cy="4454525"/>
          </a:xfrm>
          <a:prstGeom prst="rect">
            <a:avLst/>
          </a:prstGeom>
          <a:noFill/>
          <a:ln w="9525">
            <a:noFill/>
            <a:miter lim="800000"/>
            <a:headEnd/>
            <a:tailEnd/>
          </a:ln>
        </p:spPr>
      </p:pic>
      <p:sp>
        <p:nvSpPr>
          <p:cNvPr id="28674" name="矩形 1"/>
          <p:cNvSpPr>
            <a:spLocks noChangeArrowheads="1"/>
          </p:cNvSpPr>
          <p:nvPr/>
        </p:nvSpPr>
        <p:spPr bwMode="auto">
          <a:xfrm>
            <a:off x="407988" y="544513"/>
            <a:ext cx="7446962" cy="1068387"/>
          </a:xfrm>
          <a:prstGeom prst="rect">
            <a:avLst/>
          </a:prstGeom>
          <a:noFill/>
          <a:ln w="9525">
            <a:noFill/>
            <a:miter lim="800000"/>
            <a:headEnd/>
            <a:tailEnd/>
          </a:ln>
        </p:spPr>
        <p:txBody>
          <a:bodyPr>
            <a:spAutoFit/>
          </a:bodyPr>
          <a:lstStyle/>
          <a:p>
            <a:r>
              <a:rPr lang="zh-CN" altLang="en-US" sz="3600" b="1">
                <a:latin typeface="Century Gothic" pitchFamily="34" charset="0"/>
                <a:ea typeface="黑体" pitchFamily="49" charset="-122"/>
              </a:rPr>
              <a:t>一、控烟条例出台背景、时间</a:t>
            </a:r>
            <a:endParaRPr lang="en-US" altLang="zh-CN" sz="3600" b="1">
              <a:latin typeface="Century Gothic" pitchFamily="34" charset="0"/>
              <a:ea typeface="黑体" pitchFamily="49" charset="-122"/>
            </a:endParaRPr>
          </a:p>
          <a:p>
            <a:endParaRPr lang="zh-CN" altLang="en-US" sz="2800">
              <a:latin typeface="Century Gothic" pitchFamily="34" charset="0"/>
              <a:ea typeface="黑体" pitchFamily="49" charset="-122"/>
            </a:endParaRPr>
          </a:p>
        </p:txBody>
      </p:sp>
      <p:sp>
        <p:nvSpPr>
          <p:cNvPr id="28675" name="Text Box 5"/>
          <p:cNvSpPr txBox="1">
            <a:spLocks noChangeArrowheads="1"/>
          </p:cNvSpPr>
          <p:nvPr/>
        </p:nvSpPr>
        <p:spPr bwMode="auto">
          <a:xfrm>
            <a:off x="4829175" y="1268413"/>
            <a:ext cx="5870575" cy="366712"/>
          </a:xfrm>
          <a:prstGeom prst="rect">
            <a:avLst/>
          </a:prstGeom>
          <a:noFill/>
          <a:ln w="9525">
            <a:noFill/>
            <a:miter lim="800000"/>
            <a:headEnd/>
            <a:tailEnd/>
          </a:ln>
        </p:spPr>
        <p:txBody>
          <a:bodyPr>
            <a:spAutoFit/>
          </a:bodyPr>
          <a:lstStyle/>
          <a:p>
            <a:pPr>
              <a:spcBef>
                <a:spcPct val="50000"/>
              </a:spcBef>
            </a:pPr>
            <a:endParaRPr lang="zh-CN" altLang="en-US"/>
          </a:p>
        </p:txBody>
      </p:sp>
      <p:sp>
        <p:nvSpPr>
          <p:cNvPr id="28676" name="Text Box 6"/>
          <p:cNvSpPr txBox="1">
            <a:spLocks noChangeArrowheads="1"/>
          </p:cNvSpPr>
          <p:nvPr/>
        </p:nvSpPr>
        <p:spPr bwMode="auto">
          <a:xfrm>
            <a:off x="4587875" y="1492250"/>
            <a:ext cx="7313613" cy="6118225"/>
          </a:xfrm>
          <a:prstGeom prst="rect">
            <a:avLst/>
          </a:prstGeom>
          <a:noFill/>
          <a:ln w="9525">
            <a:noFill/>
            <a:miter lim="800000"/>
            <a:headEnd/>
            <a:tailEnd/>
          </a:ln>
        </p:spPr>
        <p:txBody>
          <a:bodyPr>
            <a:spAutoFit/>
          </a:bodyPr>
          <a:lstStyle/>
          <a:p>
            <a:pPr>
              <a:spcBef>
                <a:spcPct val="50000"/>
              </a:spcBef>
              <a:buClr>
                <a:srgbClr val="FF3300"/>
              </a:buClr>
              <a:buFont typeface="Wingdings" pitchFamily="2" charset="2"/>
              <a:buChar char="u"/>
            </a:pPr>
            <a:r>
              <a:rPr lang="zh-CN" altLang="en-US" sz="2400" b="1">
                <a:latin typeface="黑体" pitchFamily="49" charset="-122"/>
                <a:ea typeface="黑体" pitchFamily="49" charset="-122"/>
              </a:rPr>
              <a:t>中国是世界卫生组织</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烟草控制框架公约</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缔约国，是世界医药卫生领域第一部具有法律约束力的多边条约。在我国</a:t>
            </a:r>
            <a:r>
              <a:rPr lang="en-US" altLang="zh-CN" sz="2400" b="1">
                <a:latin typeface="黑体" pitchFamily="49" charset="-122"/>
                <a:ea typeface="黑体" pitchFamily="49" charset="-122"/>
              </a:rPr>
              <a:t>2006</a:t>
            </a:r>
            <a:r>
              <a:rPr lang="zh-CN" altLang="en-US" sz="2400" b="1">
                <a:latin typeface="黑体" pitchFamily="49" charset="-122"/>
                <a:ea typeface="黑体" pitchFamily="49" charset="-122"/>
              </a:rPr>
              <a:t>年</a:t>
            </a:r>
            <a:r>
              <a:rPr lang="en-US" altLang="zh-CN" sz="2400" b="1">
                <a:latin typeface="黑体" pitchFamily="49" charset="-122"/>
                <a:ea typeface="黑体" pitchFamily="49" charset="-122"/>
              </a:rPr>
              <a:t>1</a:t>
            </a:r>
            <a:r>
              <a:rPr lang="zh-CN" altLang="en-US" sz="2400" b="1">
                <a:latin typeface="黑体" pitchFamily="49" charset="-122"/>
                <a:ea typeface="黑体" pitchFamily="49" charset="-122"/>
              </a:rPr>
              <a:t>月</a:t>
            </a:r>
            <a:r>
              <a:rPr lang="en-US" altLang="zh-CN" sz="2400" b="1">
                <a:latin typeface="黑体" pitchFamily="49" charset="-122"/>
                <a:ea typeface="黑体" pitchFamily="49" charset="-122"/>
              </a:rPr>
              <a:t>9</a:t>
            </a:r>
            <a:r>
              <a:rPr lang="zh-CN" altLang="en-US" sz="2400" b="1">
                <a:latin typeface="黑体" pitchFamily="49" charset="-122"/>
                <a:ea typeface="黑体" pitchFamily="49" charset="-122"/>
              </a:rPr>
              <a:t>日正式生效。控烟工作是我国防履行国际承诺、维护我负责人大国形象的迫切需要。北京作为国际大都市，同时是政治文化经济中心，一举一动受世人关注。不管是国家层面还是地方政府层面对这项工作极为重视。</a:t>
            </a:r>
          </a:p>
          <a:p>
            <a:pPr>
              <a:spcBef>
                <a:spcPct val="50000"/>
              </a:spcBef>
              <a:buClr>
                <a:srgbClr val="FF3300"/>
              </a:buClr>
              <a:buFont typeface="Wingdings" pitchFamily="2" charset="2"/>
              <a:buChar char="u"/>
            </a:pPr>
            <a:r>
              <a:rPr lang="zh-CN" altLang="en-US" sz="2400" b="1">
                <a:latin typeface="黑体" pitchFamily="49" charset="-122"/>
                <a:ea typeface="黑体" pitchFamily="49" charset="-122"/>
              </a:rPr>
              <a:t>北京市第十四届人大常委会第十五次会议通过，于</a:t>
            </a:r>
            <a:r>
              <a:rPr lang="en-US" altLang="zh-CN" sz="2400" b="1">
                <a:latin typeface="黑体" pitchFamily="49" charset="-122"/>
                <a:ea typeface="黑体" pitchFamily="49" charset="-122"/>
              </a:rPr>
              <a:t>2015</a:t>
            </a:r>
            <a:r>
              <a:rPr lang="zh-CN" altLang="en-US" sz="2400" b="1">
                <a:latin typeface="黑体" pitchFamily="49" charset="-122"/>
                <a:ea typeface="黑体" pitchFamily="49" charset="-122"/>
              </a:rPr>
              <a:t>年</a:t>
            </a:r>
            <a:r>
              <a:rPr lang="en-US" altLang="zh-CN" sz="2400" b="1">
                <a:latin typeface="黑体" pitchFamily="49" charset="-122"/>
                <a:ea typeface="黑体" pitchFamily="49" charset="-122"/>
              </a:rPr>
              <a:t>6</a:t>
            </a:r>
            <a:r>
              <a:rPr lang="zh-CN" altLang="en-US" sz="2400" b="1">
                <a:latin typeface="黑体" pitchFamily="49" charset="-122"/>
                <a:ea typeface="黑体" pitchFamily="49" charset="-122"/>
              </a:rPr>
              <a:t>月</a:t>
            </a:r>
            <a:r>
              <a:rPr lang="en-US" altLang="zh-CN" sz="2400" b="1">
                <a:latin typeface="黑体" pitchFamily="49" charset="-122"/>
                <a:ea typeface="黑体" pitchFamily="49" charset="-122"/>
              </a:rPr>
              <a:t>1</a:t>
            </a:r>
            <a:r>
              <a:rPr lang="zh-CN" altLang="en-US" sz="2400" b="1">
                <a:latin typeface="黑体" pitchFamily="49" charset="-122"/>
                <a:ea typeface="黑体" pitchFamily="49" charset="-122"/>
              </a:rPr>
              <a:t>日起正式实施。</a:t>
            </a:r>
          </a:p>
          <a:p>
            <a:pPr>
              <a:spcBef>
                <a:spcPct val="50000"/>
              </a:spcBef>
              <a:buClr>
                <a:srgbClr val="FF3300"/>
              </a:buClr>
              <a:buFont typeface="Wingdings" pitchFamily="2" charset="2"/>
              <a:buChar char="u"/>
            </a:pPr>
            <a:r>
              <a:rPr lang="zh-CN" altLang="en-US" sz="2400" b="1">
                <a:latin typeface="黑体" pitchFamily="49" charset="-122"/>
                <a:ea typeface="黑体" pitchFamily="49" charset="-122"/>
              </a:rPr>
              <a:t>被称为“史上最严”控烟条例</a:t>
            </a:r>
          </a:p>
          <a:p>
            <a:pPr>
              <a:spcBef>
                <a:spcPct val="50000"/>
              </a:spcBef>
              <a:buClr>
                <a:srgbClr val="FF3300"/>
              </a:buClr>
              <a:buFont typeface="Wingdings" pitchFamily="2" charset="2"/>
              <a:buChar char="u"/>
            </a:pPr>
            <a:r>
              <a:rPr lang="zh-CN" altLang="en-US" sz="2400" b="1">
                <a:latin typeface="黑体" pitchFamily="49" charset="-122"/>
                <a:ea typeface="黑体" pitchFamily="49" charset="-122"/>
              </a:rPr>
              <a:t>面向全社会的普法宣传教育</a:t>
            </a:r>
          </a:p>
          <a:p>
            <a:pPr>
              <a:spcBef>
                <a:spcPct val="50000"/>
              </a:spcBef>
              <a:buClr>
                <a:srgbClr val="FF3300"/>
              </a:buClr>
              <a:buFont typeface="Wingdings" pitchFamily="2" charset="2"/>
              <a:buChar char="u"/>
            </a:pPr>
            <a:endParaRPr lang="zh-CN" altLang="en-US" sz="2400" b="1">
              <a:latin typeface="黑体" pitchFamily="49" charset="-122"/>
              <a:ea typeface="黑体" pitchFamily="49" charset="-122"/>
            </a:endParaRPr>
          </a:p>
          <a:p>
            <a:pPr>
              <a:spcBef>
                <a:spcPct val="50000"/>
              </a:spcBef>
              <a:buFont typeface="Wingdings" pitchFamily="2" charset="2"/>
              <a:buChar char="u"/>
            </a:pPr>
            <a:endParaRPr lang="en-US" altLang="zh-CN" sz="2000" b="1">
              <a:latin typeface="黑体" pitchFamily="49" charset="-122"/>
              <a:ea typeface="黑体" pitchFamily="49" charset="-122"/>
            </a:endParaRPr>
          </a:p>
          <a:p>
            <a:pPr>
              <a:spcBef>
                <a:spcPct val="50000"/>
              </a:spcBef>
              <a:buFont typeface="Wingdings" pitchFamily="2" charset="2"/>
              <a:buNone/>
            </a:pPr>
            <a:endParaRPr lang="en-US" altLang="zh-CN" sz="2000" b="1">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Rot="1" noChangeArrowheads="1"/>
          </p:cNvSpPr>
          <p:nvPr>
            <p:ph type="body" idx="1"/>
          </p:nvPr>
        </p:nvSpPr>
        <p:spPr>
          <a:xfrm>
            <a:off x="373063" y="409575"/>
            <a:ext cx="11388725" cy="4270375"/>
          </a:xfrm>
        </p:spPr>
        <p:txBody>
          <a:bodyPr/>
          <a:lstStyle/>
          <a:p>
            <a:pPr eaLnBrk="1" hangingPunct="1">
              <a:buClr>
                <a:srgbClr val="FF3300"/>
              </a:buClr>
              <a:buFont typeface="Wingdings" pitchFamily="2" charset="2"/>
              <a:buNone/>
            </a:pPr>
            <a:r>
              <a:rPr lang="zh-CN" altLang="en-US" sz="2800" b="1" smtClean="0">
                <a:latin typeface="黑体" pitchFamily="49" charset="-122"/>
                <a:ea typeface="黑体" pitchFamily="49" charset="-122"/>
              </a:rPr>
              <a:t>一</a:t>
            </a:r>
            <a:r>
              <a:rPr lang="en-US" altLang="zh-CN" sz="2800" b="1" smtClean="0">
                <a:latin typeface="黑体" pitchFamily="49" charset="-122"/>
                <a:ea typeface="黑体" pitchFamily="49" charset="-122"/>
              </a:rPr>
              <a:t>.</a:t>
            </a:r>
            <a:r>
              <a:rPr lang="zh-CN" altLang="en-US" sz="2800" b="1" smtClean="0">
                <a:latin typeface="黑体" pitchFamily="49" charset="-122"/>
                <a:ea typeface="黑体" pitchFamily="49" charset="-122"/>
              </a:rPr>
              <a:t>重点监督检查部位</a:t>
            </a:r>
          </a:p>
          <a:p>
            <a:pPr eaLnBrk="1" hangingPunct="1">
              <a:buClr>
                <a:srgbClr val="FF3300"/>
              </a:buClr>
              <a:buFont typeface="Wingdings" pitchFamily="2" charset="2"/>
              <a:buNone/>
            </a:pPr>
            <a:r>
              <a:rPr lang="zh-CN" altLang="en-US" sz="2800" b="1" smtClean="0">
                <a:latin typeface="黑体" pitchFamily="49" charset="-122"/>
                <a:ea typeface="黑体" pitchFamily="49" charset="-122"/>
              </a:rPr>
              <a:t>  楼道两侧、楼梯拐角、卫生间、办公区、员工休息区等较为隐匿且易发生吸烟违法行为的地点。</a:t>
            </a:r>
          </a:p>
          <a:p>
            <a:pPr eaLnBrk="1" hangingPunct="1">
              <a:buClr>
                <a:srgbClr val="FF3300"/>
              </a:buClr>
              <a:buFont typeface="Wingdings" pitchFamily="2" charset="2"/>
              <a:buNone/>
            </a:pPr>
            <a:r>
              <a:rPr lang="zh-CN" altLang="en-US" sz="2800" b="1" smtClean="0">
                <a:latin typeface="黑体" pitchFamily="49" charset="-122"/>
                <a:ea typeface="黑体" pitchFamily="49" charset="-122"/>
              </a:rPr>
              <a:t>二、制度落实情况 </a:t>
            </a:r>
          </a:p>
          <a:p>
            <a:pPr eaLnBrk="1" hangingPunct="1">
              <a:buClr>
                <a:srgbClr val="FF3300"/>
              </a:buClr>
              <a:buFont typeface="Wingdings" pitchFamily="2" charset="2"/>
              <a:buNone/>
            </a:pPr>
            <a:r>
              <a:rPr lang="zh-CN" altLang="en-US" sz="2800" b="1" smtClean="0">
                <a:latin typeface="黑体" pitchFamily="49" charset="-122"/>
                <a:ea typeface="黑体" pitchFamily="49" charset="-122"/>
              </a:rPr>
              <a:t>    </a:t>
            </a:r>
            <a:r>
              <a:rPr lang="en-US" altLang="zh-CN" sz="2800" b="1" smtClean="0">
                <a:latin typeface="黑体" pitchFamily="49" charset="-122"/>
                <a:ea typeface="黑体" pitchFamily="49" charset="-122"/>
              </a:rPr>
              <a:t>1</a:t>
            </a:r>
            <a:r>
              <a:rPr lang="zh-CN" altLang="en-US" sz="2800" b="1" smtClean="0">
                <a:latin typeface="黑体" pitchFamily="49" charset="-122"/>
                <a:ea typeface="黑体" pitchFamily="49" charset="-122"/>
              </a:rPr>
              <a:t>、现场监督检查建立禁止吸烟管理制度的情况，未能出示书面禁止吸烟管理制度的，认定为未建立禁止吸烟管理制度；</a:t>
            </a:r>
          </a:p>
          <a:p>
            <a:pPr eaLnBrk="1" hangingPunct="1">
              <a:buClr>
                <a:srgbClr val="FF3300"/>
              </a:buClr>
              <a:buFont typeface="Wingdings" pitchFamily="2" charset="2"/>
              <a:buNone/>
            </a:pPr>
            <a:r>
              <a:rPr lang="zh-CN" altLang="en-US" sz="2800" b="1" smtClean="0">
                <a:latin typeface="黑体" pitchFamily="49" charset="-122"/>
                <a:ea typeface="黑体" pitchFamily="49" charset="-122"/>
              </a:rPr>
              <a:t>    </a:t>
            </a:r>
            <a:r>
              <a:rPr lang="en-US" altLang="zh-CN" sz="2800" b="1" smtClean="0">
                <a:latin typeface="黑体" pitchFamily="49" charset="-122"/>
                <a:ea typeface="黑体" pitchFamily="49" charset="-122"/>
              </a:rPr>
              <a:t>2</a:t>
            </a:r>
            <a:r>
              <a:rPr lang="zh-CN" altLang="en-US" sz="2800" b="1" smtClean="0">
                <a:latin typeface="黑体" pitchFamily="49" charset="-122"/>
                <a:ea typeface="黑体" pitchFamily="49" charset="-122"/>
              </a:rPr>
              <a:t>、现场监督检查培训记录，未载明培训时间、参加人员或培训内容的，视为未做好宣传教育工作；   </a:t>
            </a:r>
          </a:p>
          <a:p>
            <a:pPr eaLnBrk="1" hangingPunct="1">
              <a:buClr>
                <a:srgbClr val="FF3300"/>
              </a:buClr>
              <a:buFont typeface="Wingdings" pitchFamily="2" charset="2"/>
              <a:buNone/>
            </a:pPr>
            <a:r>
              <a:rPr lang="zh-CN" altLang="en-US" sz="2800" b="1" smtClean="0">
                <a:latin typeface="黑体" pitchFamily="49" charset="-122"/>
                <a:ea typeface="黑体" pitchFamily="49" charset="-122"/>
              </a:rPr>
              <a:t>    </a:t>
            </a:r>
            <a:r>
              <a:rPr lang="en-US" altLang="zh-CN" sz="2800" b="1" smtClean="0">
                <a:latin typeface="黑体" pitchFamily="49" charset="-122"/>
                <a:ea typeface="黑体" pitchFamily="49" charset="-122"/>
              </a:rPr>
              <a:t>3</a:t>
            </a:r>
            <a:r>
              <a:rPr lang="zh-CN" altLang="en-US" sz="2800" b="1" smtClean="0">
                <a:latin typeface="黑体" pitchFamily="49" charset="-122"/>
                <a:ea typeface="黑体" pitchFamily="49" charset="-122"/>
              </a:rPr>
              <a:t>、现场监督检查禁止吸烟标志和举报投诉电话号码标识，未见到，可认定为未设置明显的禁止吸烟标志和举报投诉电话号码标识。重点对禁止吸烟场所室内区域的大厅入口处、楼道的两端、电梯间、卫生间、室内场所的不同功能区等进行监督。</a:t>
            </a:r>
          </a:p>
          <a:p>
            <a:pPr eaLnBrk="1" hangingPunct="1">
              <a:buClr>
                <a:srgbClr val="FF3300"/>
              </a:buClr>
              <a:buFont typeface="Wingdings" pitchFamily="2" charset="2"/>
              <a:buNone/>
            </a:pPr>
            <a:endParaRPr lang="zh-CN" altLang="en-US" sz="2800" b="1"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内容占位符 2"/>
          <p:cNvSpPr>
            <a:spLocks noGrp="1"/>
          </p:cNvSpPr>
          <p:nvPr>
            <p:ph idx="4294967295"/>
          </p:nvPr>
        </p:nvSpPr>
        <p:spPr>
          <a:xfrm>
            <a:off x="498475" y="606425"/>
            <a:ext cx="11352213" cy="6858000"/>
          </a:xfrm>
        </p:spPr>
        <p:txBody>
          <a:bodyPr/>
          <a:lstStyle/>
          <a:p>
            <a:pPr eaLnBrk="1" hangingPunct="1">
              <a:buFont typeface="Wingdings" pitchFamily="2" charset="2"/>
              <a:buNone/>
            </a:pPr>
            <a:r>
              <a:rPr lang="en-US" altLang="zh-CN" sz="2400" smtClean="0">
                <a:latin typeface="黑体" pitchFamily="49" charset="-122"/>
                <a:ea typeface="黑体" pitchFamily="49" charset="-122"/>
              </a:rPr>
              <a:t>4</a:t>
            </a:r>
            <a:r>
              <a:rPr lang="zh-CN" altLang="en-US" sz="2400" smtClean="0">
                <a:latin typeface="黑体" pitchFamily="49" charset="-122"/>
                <a:ea typeface="黑体" pitchFamily="49" charset="-122"/>
              </a:rPr>
              <a:t>、</a:t>
            </a:r>
            <a:r>
              <a:rPr lang="zh-CN" altLang="en-US" sz="2400" b="1" smtClean="0">
                <a:latin typeface="黑体" pitchFamily="49" charset="-122"/>
                <a:ea typeface="黑体" pitchFamily="49" charset="-122"/>
              </a:rPr>
              <a:t>对烟具的认定</a:t>
            </a:r>
          </a:p>
          <a:p>
            <a:pPr eaLnBrk="1" hangingPunct="1">
              <a:buFont typeface="Wingdings" pitchFamily="2" charset="2"/>
              <a:buNone/>
            </a:pPr>
            <a:r>
              <a:rPr lang="zh-CN" altLang="en-US" sz="2400" b="1" smtClean="0">
                <a:latin typeface="黑体" pitchFamily="49" charset="-122"/>
                <a:ea typeface="黑体" pitchFamily="49" charset="-122"/>
              </a:rPr>
              <a:t>      在场所内发现烟灰缸，均可认定为烟具，凡盛有烟蒂、烟灰的各类器具均认定为烟具，对烟具的检查重点部位是会议室、餐厅、咖啡厅、楼道和电梯口。</a:t>
            </a:r>
          </a:p>
          <a:p>
            <a:pPr eaLnBrk="1" hangingPunct="1">
              <a:buFont typeface="Wingdings" pitchFamily="2" charset="2"/>
              <a:buNone/>
            </a:pPr>
            <a:r>
              <a:rPr lang="en-US" altLang="zh-CN" sz="2400" b="1" smtClean="0">
                <a:latin typeface="黑体" pitchFamily="49" charset="-122"/>
                <a:ea typeface="黑体" pitchFamily="49" charset="-122"/>
              </a:rPr>
              <a:t>5</a:t>
            </a:r>
            <a:r>
              <a:rPr lang="zh-CN" altLang="en-US" sz="2400" b="1" smtClean="0">
                <a:latin typeface="黑体" pitchFamily="49" charset="-122"/>
                <a:ea typeface="黑体" pitchFamily="49" charset="-122"/>
              </a:rPr>
              <a:t>、 开展禁止吸烟检查工作</a:t>
            </a:r>
          </a:p>
          <a:p>
            <a:pPr eaLnBrk="1" hangingPunct="1">
              <a:buFont typeface="Wingdings" pitchFamily="2" charset="2"/>
              <a:buNone/>
            </a:pPr>
            <a:r>
              <a:rPr lang="zh-CN" altLang="en-US" sz="2400" b="1" smtClean="0">
                <a:latin typeface="黑体" pitchFamily="49" charset="-122"/>
                <a:ea typeface="黑体" pitchFamily="49" charset="-122"/>
              </a:rPr>
              <a:t>      现场监督检查发现不能出示载明具体检查时间、区域、人员签名的禁止吸烟工作日常检查记录的，认定为未开展禁止吸烟检查工作；</a:t>
            </a:r>
          </a:p>
          <a:p>
            <a:pPr eaLnBrk="1" hangingPunct="1">
              <a:buFont typeface="Wingdings" pitchFamily="2" charset="2"/>
              <a:buNone/>
            </a:pPr>
            <a:r>
              <a:rPr lang="en-US" altLang="zh-CN" sz="2400" b="1" smtClean="0">
                <a:latin typeface="黑体" pitchFamily="49" charset="-122"/>
                <a:ea typeface="黑体" pitchFamily="49" charset="-122"/>
              </a:rPr>
              <a:t>6</a:t>
            </a:r>
            <a:r>
              <a:rPr lang="zh-CN" altLang="en-US" sz="2400" b="1" smtClean="0">
                <a:latin typeface="黑体" pitchFamily="49" charset="-122"/>
                <a:ea typeface="黑体" pitchFamily="49" charset="-122"/>
              </a:rPr>
              <a:t>、对未劝阻吸烟和未举报的认定</a:t>
            </a:r>
          </a:p>
          <a:p>
            <a:pPr eaLnBrk="1" hangingPunct="1">
              <a:buFont typeface="Wingdings" pitchFamily="2" charset="2"/>
              <a:buNone/>
            </a:pPr>
            <a:r>
              <a:rPr lang="zh-CN" altLang="en-US" sz="2400" b="1" smtClean="0">
                <a:latin typeface="黑体" pitchFamily="49" charset="-122"/>
                <a:ea typeface="黑体" pitchFamily="49" charset="-122"/>
              </a:rPr>
              <a:t>      现场监督检查时发现禁止吸烟场所有吸烟者，且场所内的工作人员未及时予以劝阻的，可认定为未劝阻吸烟。对其他人员提供的合法证据，证明在该场所内未对吸烟行为实施劝阻的（如：拍摄吸烟视频</a:t>
            </a:r>
            <a:r>
              <a:rPr lang="en-US" altLang="zh-CN" sz="2400" b="1" smtClean="0">
                <a:latin typeface="黑体" pitchFamily="49" charset="-122"/>
                <a:ea typeface="黑体" pitchFamily="49" charset="-122"/>
              </a:rPr>
              <a:t>15</a:t>
            </a:r>
            <a:r>
              <a:rPr lang="zh-CN" altLang="en-US" sz="2400" b="1" smtClean="0">
                <a:latin typeface="黑体" pitchFamily="49" charset="-122"/>
                <a:ea typeface="黑体" pitchFamily="49" charset="-122"/>
              </a:rPr>
              <a:t>秒以上），经调查核实，情况属实的，可认定为未劝阻吸烟者。</a:t>
            </a:r>
          </a:p>
          <a:p>
            <a:pPr eaLnBrk="1" hangingPunct="1">
              <a:lnSpc>
                <a:spcPct val="150000"/>
              </a:lnSpc>
              <a:buFont typeface="Wingdings" pitchFamily="2" charset="2"/>
              <a:buNone/>
            </a:pPr>
            <a:r>
              <a:rPr lang="zh-CN" altLang="en-US" sz="2400" b="1" smtClean="0">
                <a:latin typeface="黑体" pitchFamily="49" charset="-122"/>
                <a:ea typeface="黑体" pitchFamily="49" charset="-122"/>
              </a:rPr>
              <a:t>     有证据证明禁止吸烟场所有违法吸烟行为，而该场所的专兼职负责控烟人员未投诉举报的，可认定为未举报。 </a:t>
            </a:r>
          </a:p>
          <a:p>
            <a:pPr eaLnBrk="1" hangingPunct="1">
              <a:buFont typeface="Wingdings" pitchFamily="2" charset="2"/>
              <a:buNone/>
            </a:pPr>
            <a:endParaRPr lang="zh-CN" altLang="en-US" sz="2400" b="1"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idx="4294967295"/>
          </p:nvPr>
        </p:nvSpPr>
        <p:spPr>
          <a:xfrm>
            <a:off x="415925" y="577850"/>
            <a:ext cx="9780588" cy="1143000"/>
          </a:xfrm>
        </p:spPr>
        <p:txBody>
          <a:bodyPr anchor="t"/>
          <a:lstStyle/>
          <a:p>
            <a:pPr algn="l" eaLnBrk="1" hangingPunct="1"/>
            <a:r>
              <a:rPr lang="zh-CN" altLang="en-US" sz="3600" smtClean="0">
                <a:solidFill>
                  <a:srgbClr val="FF0000"/>
                </a:solidFill>
                <a:latin typeface="黑体" pitchFamily="49" charset="-122"/>
                <a:ea typeface="黑体" pitchFamily="49" charset="-122"/>
              </a:rPr>
              <a:t>十、行政处罚</a:t>
            </a:r>
          </a:p>
        </p:txBody>
      </p:sp>
      <p:sp>
        <p:nvSpPr>
          <p:cNvPr id="49154" name="内容占位符 2"/>
          <p:cNvSpPr>
            <a:spLocks noGrp="1"/>
          </p:cNvSpPr>
          <p:nvPr>
            <p:ph idx="4294967295"/>
          </p:nvPr>
        </p:nvSpPr>
        <p:spPr>
          <a:xfrm>
            <a:off x="274638" y="1366838"/>
            <a:ext cx="11917362" cy="5491162"/>
          </a:xfrm>
        </p:spPr>
        <p:txBody>
          <a:bodyPr/>
          <a:lstStyle/>
          <a:p>
            <a:pPr marL="0" indent="0" eaLnBrk="1" hangingPunct="1">
              <a:buFont typeface="Wingdings" pitchFamily="2" charset="2"/>
              <a:buNone/>
            </a:pPr>
            <a:endParaRPr lang="zh-CN" altLang="en-US" sz="4400" smtClean="0">
              <a:solidFill>
                <a:srgbClr val="FF0000"/>
              </a:solidFill>
            </a:endParaRPr>
          </a:p>
        </p:txBody>
      </p:sp>
      <p:grpSp>
        <p:nvGrpSpPr>
          <p:cNvPr id="4" name="组合 28"/>
          <p:cNvGrpSpPr>
            <a:grpSpLocks/>
          </p:cNvGrpSpPr>
          <p:nvPr/>
        </p:nvGrpSpPr>
        <p:grpSpPr bwMode="auto">
          <a:xfrm>
            <a:off x="1920875" y="1646238"/>
            <a:ext cx="7439025" cy="7148512"/>
            <a:chOff x="365761" y="1671708"/>
            <a:chExt cx="8185053" cy="8344487"/>
          </a:xfrm>
        </p:grpSpPr>
        <p:grpSp>
          <p:nvGrpSpPr>
            <p:cNvPr id="49156" name="组合 20"/>
            <p:cNvGrpSpPr>
              <a:grpSpLocks/>
            </p:cNvGrpSpPr>
            <p:nvPr/>
          </p:nvGrpSpPr>
          <p:grpSpPr bwMode="auto">
            <a:xfrm>
              <a:off x="365761" y="1671708"/>
              <a:ext cx="8185053" cy="8344487"/>
              <a:chOff x="365760" y="1727980"/>
              <a:chExt cx="8185053" cy="8344487"/>
            </a:xfrm>
          </p:grpSpPr>
          <p:sp>
            <p:nvSpPr>
              <p:cNvPr id="11" name="饼形 10"/>
              <p:cNvSpPr/>
              <p:nvPr/>
            </p:nvSpPr>
            <p:spPr>
              <a:xfrm rot="5400000">
                <a:off x="731035" y="2504213"/>
                <a:ext cx="7568041" cy="7568466"/>
              </a:xfrm>
              <a:prstGeom prst="pie">
                <a:avLst>
                  <a:gd name="adj1" fmla="val 5392777"/>
                  <a:gd name="adj2" fmla="val 16200000"/>
                </a:avLst>
              </a:prstGeom>
              <a:solidFill>
                <a:srgbClr val="AEE3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饼形 11"/>
              <p:cNvSpPr/>
              <p:nvPr/>
            </p:nvSpPr>
            <p:spPr>
              <a:xfrm rot="5400000">
                <a:off x="1062442" y="2792291"/>
                <a:ext cx="6945401" cy="7018255"/>
              </a:xfrm>
              <a:prstGeom prst="pie">
                <a:avLst>
                  <a:gd name="adj1" fmla="val 5392777"/>
                  <a:gd name="adj2" fmla="val 16200000"/>
                </a:avLst>
              </a:prstGeom>
              <a:solidFill>
                <a:srgbClr val="61C9E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 name="饼形 12"/>
              <p:cNvSpPr/>
              <p:nvPr/>
            </p:nvSpPr>
            <p:spPr>
              <a:xfrm rot="5400000">
                <a:off x="2140206" y="3938926"/>
                <a:ext cx="4753190" cy="4752781"/>
              </a:xfrm>
              <a:prstGeom prst="pie">
                <a:avLst>
                  <a:gd name="adj1" fmla="val 5392777"/>
                  <a:gd name="adj2" fmla="val 16200000"/>
                </a:avLst>
              </a:prstGeom>
              <a:solidFill>
                <a:srgbClr val="AEE3F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饼形 13"/>
              <p:cNvSpPr/>
              <p:nvPr/>
            </p:nvSpPr>
            <p:spPr>
              <a:xfrm rot="5400000">
                <a:off x="2308094" y="4092530"/>
                <a:ext cx="4441869" cy="4441868"/>
              </a:xfrm>
              <a:prstGeom prst="pie">
                <a:avLst>
                  <a:gd name="adj1" fmla="val 5392777"/>
                  <a:gd name="adj2" fmla="val 16200000"/>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9166" name="上箭头 14"/>
              <p:cNvSpPr>
                <a:spLocks noChangeArrowheads="1"/>
              </p:cNvSpPr>
              <p:nvPr/>
            </p:nvSpPr>
            <p:spPr bwMode="auto">
              <a:xfrm rot="-4012265">
                <a:off x="1772253" y="5020732"/>
                <a:ext cx="374676" cy="1092187"/>
              </a:xfrm>
              <a:prstGeom prst="upArrow">
                <a:avLst>
                  <a:gd name="adj1" fmla="val 25259"/>
                  <a:gd name="adj2" fmla="val 99354"/>
                </a:avLst>
              </a:prstGeom>
              <a:solidFill>
                <a:schemeClr val="bg1"/>
              </a:solidFill>
              <a:ln w="9525">
                <a:noFill/>
                <a:miter lim="800000"/>
                <a:headEnd/>
                <a:tailEnd/>
              </a:ln>
            </p:spPr>
            <p:txBody>
              <a:bodyPr vert="eaVert" anchor="ctr"/>
              <a:lstStyle/>
              <a:p>
                <a:pPr algn="ctr"/>
                <a:endParaRPr lang="zh-CN" altLang="en-US">
                  <a:solidFill>
                    <a:srgbClr val="FFFFFF"/>
                  </a:solidFill>
                  <a:latin typeface="Century Gothic" pitchFamily="34" charset="0"/>
                  <a:ea typeface="幼圆" pitchFamily="49" charset="-122"/>
                </a:endParaRPr>
              </a:p>
            </p:txBody>
          </p:sp>
          <p:sp>
            <p:nvSpPr>
              <p:cNvPr id="16" name="上箭头 15"/>
              <p:cNvSpPr/>
              <p:nvPr/>
            </p:nvSpPr>
            <p:spPr>
              <a:xfrm rot="19067148">
                <a:off x="2599794" y="3809005"/>
                <a:ext cx="373795" cy="1093326"/>
              </a:xfrm>
              <a:prstGeom prst="upArrow">
                <a:avLst>
                  <a:gd name="adj1" fmla="val 25255"/>
                  <a:gd name="adj2" fmla="val 993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7" name="上箭头 16"/>
              <p:cNvSpPr/>
              <p:nvPr/>
            </p:nvSpPr>
            <p:spPr>
              <a:xfrm>
                <a:off x="4355231" y="3342025"/>
                <a:ext cx="375542" cy="1093326"/>
              </a:xfrm>
              <a:prstGeom prst="upArrow">
                <a:avLst>
                  <a:gd name="adj1" fmla="val 25255"/>
                  <a:gd name="adj2" fmla="val 993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18" name="上箭头 17"/>
              <p:cNvSpPr/>
              <p:nvPr/>
            </p:nvSpPr>
            <p:spPr>
              <a:xfrm rot="2426442">
                <a:off x="5998880" y="3734881"/>
                <a:ext cx="375541" cy="1091474"/>
              </a:xfrm>
              <a:prstGeom prst="upArrow">
                <a:avLst>
                  <a:gd name="adj1" fmla="val 25255"/>
                  <a:gd name="adj2" fmla="val 993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49170" name="上箭头 18"/>
              <p:cNvSpPr>
                <a:spLocks noChangeArrowheads="1"/>
              </p:cNvSpPr>
              <p:nvPr/>
            </p:nvSpPr>
            <p:spPr bwMode="auto">
              <a:xfrm rot="4413403">
                <a:off x="6771231" y="4984217"/>
                <a:ext cx="374676" cy="1092187"/>
              </a:xfrm>
              <a:prstGeom prst="upArrow">
                <a:avLst>
                  <a:gd name="adj1" fmla="val 25259"/>
                  <a:gd name="adj2" fmla="val 99354"/>
                </a:avLst>
              </a:prstGeom>
              <a:solidFill>
                <a:schemeClr val="bg1"/>
              </a:solidFill>
              <a:ln w="9525">
                <a:noFill/>
                <a:miter lim="800000"/>
                <a:headEnd/>
                <a:tailEnd/>
              </a:ln>
            </p:spPr>
            <p:txBody>
              <a:bodyPr rot="10800000" vert="eaVert" anchor="ctr"/>
              <a:lstStyle/>
              <a:p>
                <a:pPr algn="ctr"/>
                <a:endParaRPr lang="zh-CN" altLang="en-US">
                  <a:solidFill>
                    <a:srgbClr val="FFFFFF"/>
                  </a:solidFill>
                  <a:latin typeface="Century Gothic" pitchFamily="34" charset="0"/>
                  <a:ea typeface="幼圆" pitchFamily="49" charset="-122"/>
                </a:endParaRPr>
              </a:p>
            </p:txBody>
          </p:sp>
          <p:sp>
            <p:nvSpPr>
              <p:cNvPr id="20" name="椭圆 19"/>
              <p:cNvSpPr/>
              <p:nvPr/>
            </p:nvSpPr>
            <p:spPr>
              <a:xfrm>
                <a:off x="365760" y="4570628"/>
                <a:ext cx="1027062" cy="1028467"/>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b="1">
                    <a:solidFill>
                      <a:schemeClr val="tx1"/>
                    </a:solidFill>
                    <a:latin typeface="微软雅黑" pitchFamily="34" charset="-122"/>
                    <a:ea typeface="微软雅黑" pitchFamily="34" charset="-122"/>
                  </a:rPr>
                  <a:t>公安</a:t>
                </a:r>
              </a:p>
              <a:p>
                <a:pPr algn="ctr" fontAlgn="auto">
                  <a:spcBef>
                    <a:spcPts val="0"/>
                  </a:spcBef>
                  <a:spcAft>
                    <a:spcPts val="0"/>
                  </a:spcAft>
                  <a:defRPr/>
                </a:pPr>
                <a:r>
                  <a:rPr lang="zh-CN" altLang="en-US" sz="2000" b="1">
                    <a:solidFill>
                      <a:schemeClr val="tx1"/>
                    </a:solidFill>
                    <a:latin typeface="微软雅黑" pitchFamily="34" charset="-122"/>
                    <a:ea typeface="微软雅黑" pitchFamily="34" charset="-122"/>
                  </a:rPr>
                  <a:t>消防</a:t>
                </a:r>
              </a:p>
            </p:txBody>
          </p:sp>
          <p:sp>
            <p:nvSpPr>
              <p:cNvPr id="21" name="椭圆 20"/>
              <p:cNvSpPr/>
              <p:nvPr/>
            </p:nvSpPr>
            <p:spPr>
              <a:xfrm>
                <a:off x="1614654" y="2882458"/>
                <a:ext cx="1027062" cy="1024762"/>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tx1"/>
                    </a:solidFill>
                    <a:latin typeface="微软雅黑" pitchFamily="34" charset="-122"/>
                    <a:ea typeface="微软雅黑" pitchFamily="34" charset="-122"/>
                  </a:rPr>
                  <a:t>工商</a:t>
                </a:r>
              </a:p>
            </p:txBody>
          </p:sp>
          <p:sp>
            <p:nvSpPr>
              <p:cNvPr id="22" name="椭圆 21"/>
              <p:cNvSpPr/>
              <p:nvPr/>
            </p:nvSpPr>
            <p:spPr>
              <a:xfrm>
                <a:off x="6442542" y="2908401"/>
                <a:ext cx="1027062" cy="1028468"/>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tx1"/>
                    </a:solidFill>
                    <a:latin typeface="微软雅黑" pitchFamily="34" charset="-122"/>
                    <a:ea typeface="微软雅黑" pitchFamily="34" charset="-122"/>
                  </a:rPr>
                  <a:t>烟草</a:t>
                </a:r>
              </a:p>
            </p:txBody>
          </p:sp>
          <p:sp>
            <p:nvSpPr>
              <p:cNvPr id="23" name="椭圆 22"/>
              <p:cNvSpPr/>
              <p:nvPr/>
            </p:nvSpPr>
            <p:spPr>
              <a:xfrm>
                <a:off x="7523751" y="4609542"/>
                <a:ext cx="1027062" cy="1026615"/>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a:solidFill>
                      <a:schemeClr val="tx1"/>
                    </a:solidFill>
                    <a:latin typeface="微软雅黑" pitchFamily="34" charset="-122"/>
                    <a:ea typeface="微软雅黑" pitchFamily="34" charset="-122"/>
                  </a:rPr>
                  <a:t>城管</a:t>
                </a:r>
              </a:p>
            </p:txBody>
          </p:sp>
          <p:grpSp>
            <p:nvGrpSpPr>
              <p:cNvPr id="49175" name="组合 19"/>
              <p:cNvGrpSpPr>
                <a:grpSpLocks/>
              </p:cNvGrpSpPr>
              <p:nvPr/>
            </p:nvGrpSpPr>
            <p:grpSpPr bwMode="auto">
              <a:xfrm>
                <a:off x="3742007" y="1727980"/>
                <a:ext cx="1559168" cy="1559168"/>
                <a:chOff x="3742007" y="1727980"/>
                <a:chExt cx="1559168" cy="1559168"/>
              </a:xfrm>
            </p:grpSpPr>
            <p:sp>
              <p:nvSpPr>
                <p:cNvPr id="25" name="椭圆 24"/>
                <p:cNvSpPr/>
                <p:nvPr/>
              </p:nvSpPr>
              <p:spPr>
                <a:xfrm>
                  <a:off x="3742139" y="1727980"/>
                  <a:ext cx="1559806" cy="1558452"/>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FFFF"/>
                    </a:solidFill>
                  </a:endParaRPr>
                </a:p>
              </p:txBody>
            </p:sp>
            <p:sp>
              <p:nvSpPr>
                <p:cNvPr id="26" name="椭圆 25"/>
                <p:cNvSpPr/>
                <p:nvPr/>
              </p:nvSpPr>
              <p:spPr>
                <a:xfrm>
                  <a:off x="3880128" y="1837312"/>
                  <a:ext cx="1311775" cy="1310139"/>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latin typeface="微软雅黑" pitchFamily="34" charset="-122"/>
                      <a:ea typeface="微软雅黑" pitchFamily="34" charset="-122"/>
                    </a:rPr>
                    <a:t>卫生计生委</a:t>
                  </a:r>
                </a:p>
              </p:txBody>
            </p:sp>
          </p:grpSp>
        </p:grpSp>
        <p:sp>
          <p:nvSpPr>
            <p:cNvPr id="49157" name="TextBox 21"/>
            <p:cNvSpPr txBox="1">
              <a:spLocks noChangeArrowheads="1"/>
            </p:cNvSpPr>
            <p:nvPr/>
          </p:nvSpPr>
          <p:spPr bwMode="auto">
            <a:xfrm>
              <a:off x="3047017" y="5012043"/>
              <a:ext cx="3230524" cy="1311367"/>
            </a:xfrm>
            <a:prstGeom prst="rect">
              <a:avLst/>
            </a:prstGeom>
            <a:noFill/>
            <a:ln w="9525">
              <a:noFill/>
              <a:miter lim="800000"/>
              <a:headEnd/>
              <a:tailEnd/>
            </a:ln>
          </p:spPr>
          <p:txBody>
            <a:bodyPr>
              <a:spAutoFit/>
            </a:bodyPr>
            <a:lstStyle/>
            <a:p>
              <a:pPr algn="ctr"/>
              <a:r>
                <a:rPr lang="zh-CN" altLang="en-US" sz="4000" b="1">
                  <a:latin typeface="微软雅黑" pitchFamily="34" charset="-122"/>
                  <a:ea typeface="微软雅黑" pitchFamily="34" charset="-122"/>
                </a:rPr>
                <a:t>控烟监督</a:t>
              </a:r>
            </a:p>
            <a:p>
              <a:pPr algn="ctr"/>
              <a:r>
                <a:rPr lang="zh-CN" altLang="en-US" sz="4000" b="1">
                  <a:latin typeface="微软雅黑" pitchFamily="34" charset="-122"/>
                  <a:ea typeface="微软雅黑" pitchFamily="34" charset="-122"/>
                </a:rPr>
                <a:t>执法</a:t>
              </a:r>
            </a:p>
          </p:txBody>
        </p:sp>
        <p:sp>
          <p:nvSpPr>
            <p:cNvPr id="49158" name="TextBox 22"/>
            <p:cNvSpPr txBox="1">
              <a:spLocks noChangeArrowheads="1"/>
            </p:cNvSpPr>
            <p:nvPr/>
          </p:nvSpPr>
          <p:spPr bwMode="auto">
            <a:xfrm>
              <a:off x="1296025" y="4365885"/>
              <a:ext cx="1500170" cy="366738"/>
            </a:xfrm>
            <a:prstGeom prst="rect">
              <a:avLst/>
            </a:prstGeom>
            <a:noFill/>
            <a:ln w="9525">
              <a:noFill/>
              <a:miter lim="800000"/>
              <a:headEnd/>
              <a:tailEnd/>
            </a:ln>
          </p:spPr>
          <p:txBody>
            <a:bodyPr>
              <a:spAutoFit/>
            </a:bodyPr>
            <a:lstStyle/>
            <a:p>
              <a:pPr algn="ctr"/>
              <a:endParaRPr lang="zh-CN" altLang="en-US">
                <a:latin typeface="Calibri" pitchFamily="34" charset="0"/>
              </a:endParaRPr>
            </a:p>
          </p:txBody>
        </p:sp>
        <p:sp>
          <p:nvSpPr>
            <p:cNvPr id="49159" name="TextBox 23"/>
            <p:cNvSpPr txBox="1">
              <a:spLocks noChangeArrowheads="1"/>
            </p:cNvSpPr>
            <p:nvPr/>
          </p:nvSpPr>
          <p:spPr bwMode="auto">
            <a:xfrm>
              <a:off x="2767620" y="3214867"/>
              <a:ext cx="1501757" cy="366738"/>
            </a:xfrm>
            <a:prstGeom prst="rect">
              <a:avLst/>
            </a:prstGeom>
            <a:noFill/>
            <a:ln w="9525">
              <a:noFill/>
              <a:miter lim="800000"/>
              <a:headEnd/>
              <a:tailEnd/>
            </a:ln>
          </p:spPr>
          <p:txBody>
            <a:bodyPr>
              <a:spAutoFit/>
            </a:bodyPr>
            <a:lstStyle/>
            <a:p>
              <a:pPr algn="ctr"/>
              <a:endParaRPr lang="zh-CN" altLang="en-US">
                <a:latin typeface="Calibri" pitchFamily="34" charset="0"/>
              </a:endParaRPr>
            </a:p>
          </p:txBody>
        </p:sp>
        <p:sp>
          <p:nvSpPr>
            <p:cNvPr id="49160" name="TextBox 24"/>
            <p:cNvSpPr txBox="1">
              <a:spLocks noChangeArrowheads="1"/>
            </p:cNvSpPr>
            <p:nvPr/>
          </p:nvSpPr>
          <p:spPr bwMode="auto">
            <a:xfrm>
              <a:off x="4739272" y="3227567"/>
              <a:ext cx="1501757" cy="366739"/>
            </a:xfrm>
            <a:prstGeom prst="rect">
              <a:avLst/>
            </a:prstGeom>
            <a:noFill/>
            <a:ln w="9525">
              <a:noFill/>
              <a:miter lim="800000"/>
              <a:headEnd/>
              <a:tailEnd/>
            </a:ln>
          </p:spPr>
          <p:txBody>
            <a:bodyPr>
              <a:spAutoFit/>
            </a:bodyPr>
            <a:lstStyle/>
            <a:p>
              <a:pPr algn="ctr"/>
              <a:endParaRPr lang="zh-CN" altLang="en-US">
                <a:latin typeface="Calibri" pitchFamily="34" charset="0"/>
              </a:endParaRPr>
            </a:p>
          </p:txBody>
        </p:sp>
        <p:sp>
          <p:nvSpPr>
            <p:cNvPr id="49161" name="TextBox 25"/>
            <p:cNvSpPr txBox="1">
              <a:spLocks noChangeArrowheads="1"/>
            </p:cNvSpPr>
            <p:nvPr/>
          </p:nvSpPr>
          <p:spPr bwMode="auto">
            <a:xfrm>
              <a:off x="6229917" y="4362710"/>
              <a:ext cx="1501757" cy="366738"/>
            </a:xfrm>
            <a:prstGeom prst="rect">
              <a:avLst/>
            </a:prstGeom>
            <a:noFill/>
            <a:ln w="9525">
              <a:noFill/>
              <a:miter lim="800000"/>
              <a:headEnd/>
              <a:tailEnd/>
            </a:ln>
          </p:spPr>
          <p:txBody>
            <a:bodyPr>
              <a:spAutoFit/>
            </a:bodyPr>
            <a:lstStyle/>
            <a:p>
              <a:pPr algn="ctr"/>
              <a:endParaRPr lang="zh-CN" alt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idx="4294967295"/>
          </p:nvPr>
        </p:nvSpPr>
        <p:spPr>
          <a:xfrm>
            <a:off x="358775" y="471488"/>
            <a:ext cx="6973888" cy="1087437"/>
          </a:xfrm>
        </p:spPr>
        <p:txBody>
          <a:bodyPr anchor="t"/>
          <a:lstStyle/>
          <a:p>
            <a:pPr algn="l" eaLnBrk="1" hangingPunct="1"/>
            <a:r>
              <a:rPr lang="zh-CN" altLang="en-US" sz="3600" b="1" smtClean="0">
                <a:solidFill>
                  <a:srgbClr val="FF3300"/>
                </a:solidFill>
                <a:ea typeface="黑体" pitchFamily="49" charset="-122"/>
              </a:rPr>
              <a:t>卫生行政处罚</a:t>
            </a:r>
            <a:endParaRPr lang="zh-CN" altLang="en-US" sz="3600" smtClean="0">
              <a:solidFill>
                <a:srgbClr val="FF3300"/>
              </a:solidFill>
              <a:ea typeface="黑体" pitchFamily="49" charset="-122"/>
            </a:endParaRPr>
          </a:p>
        </p:txBody>
      </p:sp>
      <p:sp>
        <p:nvSpPr>
          <p:cNvPr id="50178" name="内容占位符 2"/>
          <p:cNvSpPr>
            <a:spLocks noGrp="1"/>
          </p:cNvSpPr>
          <p:nvPr>
            <p:ph idx="4294967295"/>
          </p:nvPr>
        </p:nvSpPr>
        <p:spPr>
          <a:xfrm>
            <a:off x="193675" y="1300163"/>
            <a:ext cx="11998325" cy="5557837"/>
          </a:xfrm>
        </p:spPr>
        <p:txBody>
          <a:bodyPr/>
          <a:lstStyle/>
          <a:p>
            <a:pPr eaLnBrk="1" hangingPunct="1">
              <a:lnSpc>
                <a:spcPct val="120000"/>
              </a:lnSpc>
              <a:buClr>
                <a:srgbClr val="FF3300"/>
              </a:buClr>
              <a:buFont typeface="Wingdings" pitchFamily="2" charset="2"/>
              <a:buChar char="u"/>
            </a:pPr>
            <a:r>
              <a:rPr lang="zh-CN" altLang="en-US" sz="2400" smtClean="0"/>
              <a:t> </a:t>
            </a:r>
            <a:r>
              <a:rPr lang="zh-CN" altLang="en-US" sz="2400" b="1" smtClean="0">
                <a:latin typeface="黑体" pitchFamily="49" charset="-122"/>
                <a:ea typeface="黑体" pitchFamily="49" charset="-122"/>
              </a:rPr>
              <a:t>依据：</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行政处罚法</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北京市控制吸烟条例</a:t>
            </a:r>
            <a:r>
              <a:rPr lang="en-US" altLang="zh-CN" sz="2400" b="1" smtClean="0">
                <a:latin typeface="黑体" pitchFamily="49" charset="-122"/>
                <a:ea typeface="黑体" pitchFamily="49" charset="-122"/>
              </a:rPr>
              <a:t>》</a:t>
            </a:r>
          </a:p>
          <a:p>
            <a:pPr eaLnBrk="1" hangingPunct="1">
              <a:lnSpc>
                <a:spcPct val="120000"/>
              </a:lnSpc>
              <a:buClr>
                <a:srgbClr val="FF3300"/>
              </a:buClr>
              <a:buFont typeface="Wingdings" pitchFamily="2" charset="2"/>
              <a:buChar char="u"/>
            </a:pPr>
            <a:r>
              <a:rPr lang="zh-CN" altLang="en-US" sz="2400" b="1" smtClean="0">
                <a:latin typeface="黑体" pitchFamily="49" charset="-122"/>
                <a:ea typeface="黑体" pitchFamily="49" charset="-122"/>
              </a:rPr>
              <a:t> </a:t>
            </a:r>
            <a:r>
              <a:rPr lang="zh-CN" altLang="en-US" sz="2400" b="1" smtClean="0">
                <a:solidFill>
                  <a:srgbClr val="FF3300"/>
                </a:solidFill>
                <a:latin typeface="黑体" pitchFamily="49" charset="-122"/>
                <a:ea typeface="黑体" pitchFamily="49" charset="-122"/>
              </a:rPr>
              <a:t>场所的经营者、管理者</a:t>
            </a:r>
            <a:r>
              <a:rPr lang="zh-CN" altLang="en-US" sz="2400" b="1" smtClean="0">
                <a:latin typeface="黑体" pitchFamily="49" charset="-122"/>
                <a:ea typeface="黑体" pitchFamily="49" charset="-122"/>
              </a:rPr>
              <a:t>违反本条例第十三条第一款规定的，按照下列规定处罚：</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一</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违反本条例第十三条第一款第一项至第四项规定的，由市或者区、县卫生计生行政部门责令限期改正</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拒不改正的，处</a:t>
            </a:r>
            <a:r>
              <a:rPr lang="en-US" altLang="zh-CN" sz="2400" b="1" smtClean="0">
                <a:latin typeface="黑体" pitchFamily="49" charset="-122"/>
                <a:ea typeface="黑体" pitchFamily="49" charset="-122"/>
              </a:rPr>
              <a:t>2000</a:t>
            </a:r>
            <a:r>
              <a:rPr lang="zh-CN" altLang="en-US" sz="2400" b="1" smtClean="0">
                <a:latin typeface="黑体" pitchFamily="49" charset="-122"/>
                <a:ea typeface="黑体" pitchFamily="49" charset="-122"/>
              </a:rPr>
              <a:t>元以上</a:t>
            </a:r>
            <a:r>
              <a:rPr lang="en-US" altLang="zh-CN" sz="2400" b="1" smtClean="0">
                <a:latin typeface="黑体" pitchFamily="49" charset="-122"/>
                <a:ea typeface="黑体" pitchFamily="49" charset="-122"/>
              </a:rPr>
              <a:t>5000</a:t>
            </a:r>
            <a:r>
              <a:rPr lang="zh-CN" altLang="en-US" sz="2400" b="1" smtClean="0">
                <a:latin typeface="黑体" pitchFamily="49" charset="-122"/>
                <a:ea typeface="黑体" pitchFamily="49" charset="-122"/>
              </a:rPr>
              <a:t>元以下罚款。</a:t>
            </a:r>
          </a:p>
          <a:p>
            <a:pPr eaLnBrk="1" hangingPunct="1">
              <a:lnSpc>
                <a:spcPct val="120000"/>
              </a:lnSpc>
              <a:buClr>
                <a:srgbClr val="FF3300"/>
              </a:buClr>
              <a:buFont typeface="Wingdings" pitchFamily="2" charset="2"/>
              <a:buNone/>
            </a:pPr>
            <a:r>
              <a:rPr lang="zh-CN" altLang="en-US" sz="2400" b="1" smtClean="0">
                <a:latin typeface="黑体" pitchFamily="49" charset="-122"/>
                <a:ea typeface="黑体" pitchFamily="49" charset="-122"/>
              </a:rPr>
              <a:t>   </a:t>
            </a:r>
            <a:r>
              <a:rPr lang="zh-CN" altLang="en-US" sz="2400" b="1" smtClean="0">
                <a:solidFill>
                  <a:srgbClr val="FF3300"/>
                </a:solidFill>
                <a:latin typeface="黑体" pitchFamily="49" charset="-122"/>
                <a:ea typeface="黑体" pitchFamily="49" charset="-122"/>
              </a:rPr>
              <a:t>详解 ：</a:t>
            </a:r>
            <a:r>
              <a:rPr lang="zh-CN" altLang="en-US" sz="2400" b="1" smtClean="0">
                <a:latin typeface="黑体" pitchFamily="49" charset="-122"/>
                <a:ea typeface="黑体" pitchFamily="49" charset="-122"/>
              </a:rPr>
              <a:t>无文字版禁止吸烟管理制度，无宣传教育工作记录的</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未在禁止吸烟场所设置明显的禁止吸烟标志和举报投诉电话号码标识的</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在禁止吸烟场所提供烟具（能够盛放烟灰、烟蒂的物品）和附有烟草广告的物品</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无开展禁止吸烟检查工作的相关留存记录的责令限期改正，改正期限不超过一周。经复查，上述行为未得到及时改正的，行政处罚起点为</a:t>
            </a:r>
            <a:r>
              <a:rPr lang="en-US" altLang="zh-CN" sz="2400" b="1" smtClean="0">
                <a:latin typeface="黑体" pitchFamily="49" charset="-122"/>
                <a:ea typeface="黑体" pitchFamily="49" charset="-122"/>
              </a:rPr>
              <a:t>2000</a:t>
            </a:r>
            <a:r>
              <a:rPr lang="zh-CN" altLang="en-US" sz="2400" b="1" smtClean="0">
                <a:latin typeface="黑体" pitchFamily="49" charset="-122"/>
                <a:ea typeface="黑体" pitchFamily="49" charset="-122"/>
              </a:rPr>
              <a:t>元，每增加一项处罚金额增加</a:t>
            </a:r>
            <a:r>
              <a:rPr lang="en-US" altLang="zh-CN" sz="2400" b="1" smtClean="0">
                <a:latin typeface="黑体" pitchFamily="49" charset="-122"/>
                <a:ea typeface="黑体" pitchFamily="49" charset="-122"/>
              </a:rPr>
              <a:t>1000</a:t>
            </a:r>
            <a:r>
              <a:rPr lang="zh-CN" altLang="en-US" sz="2400" b="1" smtClean="0">
                <a:latin typeface="黑体" pitchFamily="49" charset="-122"/>
                <a:ea typeface="黑体" pitchFamily="49" charset="-122"/>
              </a:rPr>
              <a:t>元；曾经因上述违法行为接受过处罚的，在日常监督执法过程中发现了上述违法行为之一的，处以</a:t>
            </a:r>
            <a:r>
              <a:rPr lang="en-US" altLang="zh-CN" sz="2400" b="1" smtClean="0">
                <a:latin typeface="黑体" pitchFamily="49" charset="-122"/>
                <a:ea typeface="黑体" pitchFamily="49" charset="-122"/>
              </a:rPr>
              <a:t>5000</a:t>
            </a:r>
            <a:r>
              <a:rPr lang="zh-CN" altLang="en-US" sz="2400" b="1" smtClean="0">
                <a:latin typeface="黑体" pitchFamily="49" charset="-122"/>
                <a:ea typeface="黑体" pitchFamily="49" charset="-122"/>
              </a:rPr>
              <a:t>元罚款。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内容占位符 2"/>
          <p:cNvSpPr>
            <a:spLocks noGrp="1"/>
          </p:cNvSpPr>
          <p:nvPr>
            <p:ph idx="4294967295"/>
          </p:nvPr>
        </p:nvSpPr>
        <p:spPr>
          <a:xfrm>
            <a:off x="131763" y="323850"/>
            <a:ext cx="12060237" cy="5800725"/>
          </a:xfrm>
        </p:spPr>
        <p:txBody>
          <a:bodyPr/>
          <a:lstStyle/>
          <a:p>
            <a:pPr eaLnBrk="1" hangingPunct="1">
              <a:lnSpc>
                <a:spcPct val="150000"/>
              </a:lnSpc>
              <a:buClr>
                <a:srgbClr val="FF3300"/>
              </a:buClr>
              <a:buFont typeface="Wingdings" pitchFamily="2" charset="2"/>
              <a:buChar char="u"/>
            </a:pPr>
            <a:r>
              <a:rPr lang="zh-CN" altLang="en-US" sz="2400" smtClean="0">
                <a:latin typeface="黑体" pitchFamily="49" charset="-122"/>
                <a:ea typeface="黑体" pitchFamily="49" charset="-122"/>
              </a:rPr>
              <a:t>违反本条例第十三条第一款第五项规定的，由市或者区、县卫生计生行政部门处</a:t>
            </a:r>
            <a:r>
              <a:rPr lang="en-US" altLang="zh-CN" sz="2400" smtClean="0">
                <a:latin typeface="黑体" pitchFamily="49" charset="-122"/>
                <a:ea typeface="黑体" pitchFamily="49" charset="-122"/>
              </a:rPr>
              <a:t>5000</a:t>
            </a:r>
            <a:r>
              <a:rPr lang="zh-CN" altLang="en-US" sz="2400" smtClean="0">
                <a:latin typeface="黑体" pitchFamily="49" charset="-122"/>
                <a:ea typeface="黑体" pitchFamily="49" charset="-122"/>
              </a:rPr>
              <a:t>元以上</a:t>
            </a:r>
            <a:r>
              <a:rPr lang="en-US" altLang="zh-CN" sz="2400" smtClean="0">
                <a:latin typeface="黑体" pitchFamily="49" charset="-122"/>
                <a:ea typeface="黑体" pitchFamily="49" charset="-122"/>
              </a:rPr>
              <a:t>1</a:t>
            </a:r>
            <a:r>
              <a:rPr lang="zh-CN" altLang="en-US" sz="2400" smtClean="0">
                <a:latin typeface="黑体" pitchFamily="49" charset="-122"/>
                <a:ea typeface="黑体" pitchFamily="49" charset="-122"/>
              </a:rPr>
              <a:t>万元以下罚款。</a:t>
            </a:r>
          </a:p>
          <a:p>
            <a:pPr eaLnBrk="1" hangingPunct="1">
              <a:lnSpc>
                <a:spcPct val="150000"/>
              </a:lnSpc>
              <a:buClr>
                <a:srgbClr val="FF3300"/>
              </a:buClr>
              <a:buFont typeface="Wingdings" pitchFamily="2" charset="2"/>
              <a:buChar char="u"/>
            </a:pPr>
            <a:r>
              <a:rPr lang="zh-CN" altLang="en-US" sz="2400" smtClean="0">
                <a:latin typeface="黑体" pitchFamily="49" charset="-122"/>
                <a:ea typeface="黑体" pitchFamily="49" charset="-122"/>
              </a:rPr>
              <a:t>详解：根据其他在该场所的人员提供证据或现场卫生监督过程中发现有吸烟劝阻人员，劝阻人员对吸烟者实施了劝阻行为，但劝阻行为未奏效，又未向卫生计生行政部门投诉举报的处</a:t>
            </a:r>
            <a:r>
              <a:rPr lang="en-US" altLang="zh-CN" sz="2400" smtClean="0">
                <a:latin typeface="黑体" pitchFamily="49" charset="-122"/>
                <a:ea typeface="黑体" pitchFamily="49" charset="-122"/>
              </a:rPr>
              <a:t>5000</a:t>
            </a:r>
            <a:r>
              <a:rPr lang="zh-CN" altLang="en-US" sz="2400" smtClean="0">
                <a:latin typeface="黑体" pitchFamily="49" charset="-122"/>
                <a:ea typeface="黑体" pitchFamily="49" charset="-122"/>
              </a:rPr>
              <a:t>元罚款；现场卫生监督过程中发现有吸烟劝阻人员，劝阻人员未对吸烟者实施劝阻行为，处</a:t>
            </a:r>
            <a:r>
              <a:rPr lang="en-US" altLang="zh-CN" sz="2400" smtClean="0">
                <a:latin typeface="黑体" pitchFamily="49" charset="-122"/>
                <a:ea typeface="黑体" pitchFamily="49" charset="-122"/>
              </a:rPr>
              <a:t>8000</a:t>
            </a:r>
            <a:r>
              <a:rPr lang="zh-CN" altLang="en-US" sz="2400" smtClean="0">
                <a:latin typeface="黑体" pitchFamily="49" charset="-122"/>
                <a:ea typeface="黑体" pitchFamily="49" charset="-122"/>
              </a:rPr>
              <a:t>元罚款；现场卫生监督过程中未发现有吸烟劝阻人员，对吸烟者实施了劝阻行为，处</a:t>
            </a:r>
            <a:r>
              <a:rPr lang="en-US" altLang="zh-CN" sz="2400" smtClean="0">
                <a:latin typeface="黑体" pitchFamily="49" charset="-122"/>
                <a:ea typeface="黑体" pitchFamily="49" charset="-122"/>
              </a:rPr>
              <a:t>10000</a:t>
            </a:r>
            <a:r>
              <a:rPr lang="zh-CN" altLang="en-US" sz="2400" smtClean="0">
                <a:latin typeface="黑体" pitchFamily="49" charset="-122"/>
                <a:ea typeface="黑体" pitchFamily="49" charset="-122"/>
              </a:rPr>
              <a:t>元罚款。</a:t>
            </a:r>
          </a:p>
          <a:p>
            <a:pPr eaLnBrk="1" hangingPunct="1">
              <a:lnSpc>
                <a:spcPct val="150000"/>
              </a:lnSpc>
              <a:buClr>
                <a:srgbClr val="FF3300"/>
              </a:buClr>
              <a:buFont typeface="Wingdings" pitchFamily="2" charset="2"/>
              <a:buChar char="u"/>
            </a:pPr>
            <a:r>
              <a:rPr lang="zh-CN" altLang="en-US" sz="2400" smtClean="0">
                <a:solidFill>
                  <a:srgbClr val="FF3300"/>
                </a:solidFill>
                <a:latin typeface="黑体" pitchFamily="49" charset="-122"/>
                <a:ea typeface="黑体" pitchFamily="49" charset="-122"/>
              </a:rPr>
              <a:t>吸烟劝阻人员的配置：</a:t>
            </a:r>
            <a:r>
              <a:rPr lang="zh-CN" altLang="en-US" sz="2400" smtClean="0">
                <a:latin typeface="黑体" pitchFamily="49" charset="-122"/>
                <a:ea typeface="黑体" pitchFamily="49" charset="-122"/>
              </a:rPr>
              <a:t>应根据各类场所的功能区域划定予以相应配置，应以能够全面巡视不留有盲区为原则。吸烟劝阻人员应在本单位的禁止吸烟检查工作的</a:t>
            </a:r>
            <a:r>
              <a:rPr lang="zh-CN" altLang="en-US" sz="2400" smtClean="0">
                <a:solidFill>
                  <a:srgbClr val="FF3300"/>
                </a:solidFill>
                <a:latin typeface="黑体" pitchFamily="49" charset="-122"/>
                <a:ea typeface="黑体" pitchFamily="49" charset="-122"/>
              </a:rPr>
              <a:t>相关留存记录</a:t>
            </a:r>
            <a:r>
              <a:rPr lang="zh-CN" altLang="en-US" sz="2400" smtClean="0">
                <a:latin typeface="黑体" pitchFamily="49" charset="-122"/>
                <a:ea typeface="黑体" pitchFamily="49" charset="-122"/>
              </a:rPr>
              <a:t>中予以载明。 （记录内容包括：时间 、地点、劝阻吸烟人数、劝阻人员签字 ）</a:t>
            </a:r>
          </a:p>
          <a:p>
            <a:pPr eaLnBrk="1" hangingPunct="1">
              <a:buClr>
                <a:srgbClr val="FF3300"/>
              </a:buClr>
              <a:buFont typeface="Wingdings" pitchFamily="2" charset="2"/>
              <a:buChar char="u"/>
            </a:pPr>
            <a:endParaRPr lang="zh-CN" altLang="en-US" sz="240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内容占位符 2"/>
          <p:cNvSpPr>
            <a:spLocks noGrp="1"/>
          </p:cNvSpPr>
          <p:nvPr>
            <p:ph idx="4294967295"/>
          </p:nvPr>
        </p:nvSpPr>
        <p:spPr>
          <a:xfrm>
            <a:off x="223838" y="503238"/>
            <a:ext cx="11968162" cy="5588000"/>
          </a:xfrm>
        </p:spPr>
        <p:txBody>
          <a:bodyPr/>
          <a:lstStyle/>
          <a:p>
            <a:pPr eaLnBrk="1" hangingPunct="1">
              <a:lnSpc>
                <a:spcPct val="110000"/>
              </a:lnSpc>
              <a:buClr>
                <a:srgbClr val="FF3300"/>
              </a:buClr>
              <a:buFont typeface="Wingdings" pitchFamily="2" charset="2"/>
              <a:buChar char="u"/>
            </a:pPr>
            <a:r>
              <a:rPr lang="zh-CN" altLang="en-US" sz="2400" b="1" smtClean="0">
                <a:latin typeface="黑体" pitchFamily="49" charset="-122"/>
                <a:ea typeface="黑体" pitchFamily="49" charset="-122"/>
              </a:rPr>
              <a:t>第二十五条 </a:t>
            </a:r>
            <a:r>
              <a:rPr lang="zh-CN" altLang="en-US" b="1" smtClean="0">
                <a:solidFill>
                  <a:srgbClr val="FF3300"/>
                </a:solidFill>
                <a:latin typeface="黑体" pitchFamily="49" charset="-122"/>
                <a:ea typeface="黑体" pitchFamily="49" charset="-122"/>
              </a:rPr>
              <a:t>个人</a:t>
            </a:r>
            <a:r>
              <a:rPr lang="zh-CN" altLang="en-US" sz="2400" b="1" smtClean="0">
                <a:latin typeface="黑体" pitchFamily="49" charset="-122"/>
                <a:ea typeface="黑体" pitchFamily="49" charset="-122"/>
              </a:rPr>
              <a:t>违反本条例第十四条规定，在禁止吸烟场所或者排队等候队伍中吸烟的，由市或者区、县卫生计生行政部门责令改正，可以处</a:t>
            </a:r>
            <a:r>
              <a:rPr lang="en-US" altLang="zh-CN" sz="2400" b="1" smtClean="0">
                <a:latin typeface="黑体" pitchFamily="49" charset="-122"/>
                <a:ea typeface="黑体" pitchFamily="49" charset="-122"/>
              </a:rPr>
              <a:t>50</a:t>
            </a:r>
            <a:r>
              <a:rPr lang="zh-CN" altLang="en-US" sz="2400" b="1" smtClean="0">
                <a:latin typeface="黑体" pitchFamily="49" charset="-122"/>
                <a:ea typeface="黑体" pitchFamily="49" charset="-122"/>
              </a:rPr>
              <a:t>元罚款</a:t>
            </a:r>
            <a:r>
              <a:rPr lang="en-US"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拒不改正的，处</a:t>
            </a:r>
            <a:r>
              <a:rPr lang="en-US" altLang="zh-CN" sz="2400" b="1" smtClean="0">
                <a:latin typeface="黑体" pitchFamily="49" charset="-122"/>
                <a:ea typeface="黑体" pitchFamily="49" charset="-122"/>
              </a:rPr>
              <a:t>200</a:t>
            </a:r>
            <a:r>
              <a:rPr lang="zh-CN" altLang="en-US" sz="2400" b="1" smtClean="0">
                <a:latin typeface="黑体" pitchFamily="49" charset="-122"/>
                <a:ea typeface="黑体" pitchFamily="49" charset="-122"/>
              </a:rPr>
              <a:t>元罚款。</a:t>
            </a:r>
          </a:p>
          <a:p>
            <a:pPr eaLnBrk="1" hangingPunct="1">
              <a:lnSpc>
                <a:spcPct val="110000"/>
              </a:lnSpc>
              <a:buClr>
                <a:srgbClr val="FF3300"/>
              </a:buClr>
              <a:buFont typeface="Wingdings" pitchFamily="2" charset="2"/>
              <a:buChar char="u"/>
            </a:pPr>
            <a:r>
              <a:rPr lang="zh-CN" altLang="en-US" sz="2400" b="1" smtClean="0">
                <a:latin typeface="黑体" pitchFamily="49" charset="-122"/>
                <a:ea typeface="黑体" pitchFamily="49" charset="-122"/>
              </a:rPr>
              <a:t>详解：</a:t>
            </a:r>
            <a:r>
              <a:rPr lang="en-US" altLang="zh-CN" sz="2400" b="1" smtClean="0">
                <a:latin typeface="黑体" pitchFamily="49" charset="-122"/>
                <a:ea typeface="黑体" pitchFamily="49" charset="-122"/>
              </a:rPr>
              <a:t>1</a:t>
            </a:r>
            <a:r>
              <a:rPr lang="zh-CN" altLang="en-US" sz="2400" b="1" smtClean="0">
                <a:latin typeface="黑体" pitchFamily="49" charset="-122"/>
                <a:ea typeface="黑体" pitchFamily="49" charset="-122"/>
              </a:rPr>
              <a:t>、在禁止吸烟场所吸烟的，责令改正，吸烟者立即终止吸烟行为的可不予处罚。</a:t>
            </a:r>
          </a:p>
          <a:p>
            <a:pPr eaLnBrk="1" hangingPunct="1">
              <a:lnSpc>
                <a:spcPct val="110000"/>
              </a:lnSpc>
              <a:buClr>
                <a:srgbClr val="FF3300"/>
              </a:buClr>
              <a:buFont typeface="Wingdings" pitchFamily="2" charset="2"/>
              <a:buNone/>
            </a:pPr>
            <a:r>
              <a:rPr lang="en-US" altLang="zh-CN" sz="2400" b="1" smtClean="0">
                <a:latin typeface="黑体" pitchFamily="49" charset="-122"/>
                <a:ea typeface="黑体" pitchFamily="49" charset="-122"/>
              </a:rPr>
              <a:t>  2</a:t>
            </a:r>
            <a:r>
              <a:rPr lang="zh-CN" altLang="en-US" sz="2400" b="1" smtClean="0">
                <a:latin typeface="黑体" pitchFamily="49" charset="-122"/>
                <a:ea typeface="黑体" pitchFamily="49" charset="-122"/>
              </a:rPr>
              <a:t>、现场卫生监督过程中发现，在禁止吸烟场所吸烟的，责令改正，吸烟者表示要中止吸烟行为，但未立即中止吸烟行为的，经再次提示后终止吸烟行为的，处以</a:t>
            </a:r>
            <a:r>
              <a:rPr lang="en-US" altLang="zh-CN" sz="2400" b="1" smtClean="0">
                <a:latin typeface="黑体" pitchFamily="49" charset="-122"/>
                <a:ea typeface="黑体" pitchFamily="49" charset="-122"/>
              </a:rPr>
              <a:t>50</a:t>
            </a:r>
            <a:r>
              <a:rPr lang="zh-CN" altLang="en-US" sz="2400" b="1" smtClean="0">
                <a:latin typeface="黑体" pitchFamily="49" charset="-122"/>
                <a:ea typeface="黑体" pitchFamily="49" charset="-122"/>
              </a:rPr>
              <a:t>元罚款。</a:t>
            </a:r>
          </a:p>
          <a:p>
            <a:pPr eaLnBrk="1" hangingPunct="1">
              <a:lnSpc>
                <a:spcPct val="110000"/>
              </a:lnSpc>
              <a:buClr>
                <a:srgbClr val="FF3300"/>
              </a:buClr>
              <a:buFont typeface="Wingdings" pitchFamily="2" charset="2"/>
              <a:buNone/>
            </a:pPr>
            <a:r>
              <a:rPr lang="en-US" altLang="zh-CN" sz="2400" b="1" smtClean="0">
                <a:latin typeface="黑体" pitchFamily="49" charset="-122"/>
                <a:ea typeface="黑体" pitchFamily="49" charset="-122"/>
              </a:rPr>
              <a:t>  3</a:t>
            </a:r>
            <a:r>
              <a:rPr lang="zh-CN" altLang="en-US" sz="2400" b="1" smtClean="0">
                <a:latin typeface="黑体" pitchFamily="49" charset="-122"/>
                <a:ea typeface="黑体" pitchFamily="49" charset="-122"/>
              </a:rPr>
              <a:t>、 现场卫生监督过程中发现，在禁止吸烟场所吸烟的，责令改正，态度蛮横并仍实施吸烟行为的，经再次提示无效的，处</a:t>
            </a:r>
            <a:r>
              <a:rPr lang="en-US" altLang="zh-CN" sz="2400" b="1" smtClean="0">
                <a:latin typeface="黑体" pitchFamily="49" charset="-122"/>
                <a:ea typeface="黑体" pitchFamily="49" charset="-122"/>
              </a:rPr>
              <a:t>200</a:t>
            </a:r>
            <a:r>
              <a:rPr lang="zh-CN" altLang="en-US" sz="2400" b="1" smtClean="0">
                <a:latin typeface="黑体" pitchFamily="49" charset="-122"/>
                <a:ea typeface="黑体" pitchFamily="49" charset="-122"/>
              </a:rPr>
              <a:t>元罚款。</a:t>
            </a:r>
          </a:p>
          <a:p>
            <a:pPr eaLnBrk="1" hangingPunct="1">
              <a:lnSpc>
                <a:spcPct val="110000"/>
              </a:lnSpc>
              <a:buClr>
                <a:srgbClr val="FF3300"/>
              </a:buClr>
              <a:buFont typeface="Wingdings" pitchFamily="2" charset="2"/>
              <a:buNone/>
            </a:pPr>
            <a:r>
              <a:rPr lang="en-US" altLang="zh-CN" sz="2400" b="1" smtClean="0">
                <a:latin typeface="黑体" pitchFamily="49" charset="-122"/>
                <a:ea typeface="黑体" pitchFamily="49" charset="-122"/>
              </a:rPr>
              <a:t>  4</a:t>
            </a:r>
            <a:r>
              <a:rPr lang="zh-CN" altLang="en-US" sz="2400" b="1" smtClean="0">
                <a:latin typeface="黑体" pitchFamily="49" charset="-122"/>
                <a:ea typeface="黑体" pitchFamily="49" charset="-122"/>
              </a:rPr>
              <a:t>、现场卫生监督过程中发现，在禁止吸烟场所吸烟的，责令改正，吸烟者虽然立即终止吸烟行为，但又再次实施吸烟行为的，处以</a:t>
            </a:r>
            <a:r>
              <a:rPr lang="en-US" altLang="zh-CN" sz="2400" b="1" smtClean="0">
                <a:latin typeface="黑体" pitchFamily="49" charset="-122"/>
                <a:ea typeface="黑体" pitchFamily="49" charset="-122"/>
              </a:rPr>
              <a:t>200</a:t>
            </a:r>
            <a:r>
              <a:rPr lang="zh-CN" altLang="en-US" sz="2400" b="1" smtClean="0">
                <a:latin typeface="黑体" pitchFamily="49" charset="-122"/>
                <a:ea typeface="黑体" pitchFamily="49" charset="-122"/>
              </a:rPr>
              <a:t>元罚款。 </a:t>
            </a:r>
          </a:p>
          <a:p>
            <a:pPr eaLnBrk="1" hangingPunct="1">
              <a:lnSpc>
                <a:spcPct val="110000"/>
              </a:lnSpc>
            </a:pPr>
            <a:endParaRPr lang="zh-CN" altLang="en-US" sz="2400" b="1"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idx="4294967295"/>
          </p:nvPr>
        </p:nvSpPr>
        <p:spPr>
          <a:xfrm>
            <a:off x="0" y="461963"/>
            <a:ext cx="9278938" cy="1281112"/>
          </a:xfrm>
        </p:spPr>
        <p:txBody>
          <a:bodyPr anchor="t"/>
          <a:lstStyle/>
          <a:p>
            <a:pPr algn="l" eaLnBrk="1" hangingPunct="1"/>
            <a:r>
              <a:rPr lang="zh-CN" altLang="en-US" smtClean="0">
                <a:solidFill>
                  <a:schemeClr val="tx1"/>
                </a:solidFill>
              </a:rPr>
              <a:t> </a:t>
            </a:r>
            <a:r>
              <a:rPr lang="zh-CN" altLang="en-US" sz="3200" smtClean="0">
                <a:solidFill>
                  <a:srgbClr val="FF0000"/>
                </a:solidFill>
                <a:latin typeface="黑体" pitchFamily="49" charset="-122"/>
                <a:ea typeface="黑体" pitchFamily="49" charset="-122"/>
              </a:rPr>
              <a:t>十一、违法行为公示</a:t>
            </a:r>
          </a:p>
        </p:txBody>
      </p:sp>
      <p:sp>
        <p:nvSpPr>
          <p:cNvPr id="53250" name="内容占位符 2"/>
          <p:cNvSpPr>
            <a:spLocks noGrp="1"/>
          </p:cNvSpPr>
          <p:nvPr>
            <p:ph idx="4294967295"/>
          </p:nvPr>
        </p:nvSpPr>
        <p:spPr>
          <a:xfrm>
            <a:off x="1677988" y="1712913"/>
            <a:ext cx="9726612" cy="4540250"/>
          </a:xfrm>
        </p:spPr>
        <p:txBody>
          <a:bodyPr/>
          <a:lstStyle/>
          <a:p>
            <a:pPr eaLnBrk="1" hangingPunct="1">
              <a:lnSpc>
                <a:spcPct val="150000"/>
              </a:lnSpc>
              <a:buClr>
                <a:srgbClr val="FF3300"/>
              </a:buClr>
              <a:buFont typeface="Wingdings" pitchFamily="2" charset="2"/>
              <a:buNone/>
            </a:pPr>
            <a:r>
              <a:rPr lang="zh-CN" altLang="en-US" sz="2400" b="1" smtClean="0">
                <a:latin typeface="黑体" pitchFamily="49" charset="-122"/>
                <a:ea typeface="黑体" pitchFamily="49" charset="-122"/>
              </a:rPr>
              <a:t>      因违反</a:t>
            </a:r>
            <a:r>
              <a:rPr lang="zh-CN"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条例</a:t>
            </a:r>
            <a:r>
              <a:rPr lang="zh-CN" altLang="zh-CN" sz="2400" b="1" smtClean="0">
                <a:latin typeface="黑体" pitchFamily="49" charset="-122"/>
                <a:ea typeface="黑体" pitchFamily="49" charset="-122"/>
              </a:rPr>
              <a:t>》</a:t>
            </a:r>
            <a:r>
              <a:rPr lang="zh-CN" altLang="en-US" sz="2400" b="1" smtClean="0">
                <a:latin typeface="黑体" pitchFamily="49" charset="-122"/>
                <a:ea typeface="黑体" pitchFamily="49" charset="-122"/>
              </a:rPr>
              <a:t>被查处的禁止吸烟场所的管理者、经营者，相关处罚信息在政府相关网站（如市区县卫生计生信息网、卫生监督网等）上公示</a:t>
            </a:r>
            <a:r>
              <a:rPr lang="en-US" altLang="zh-CN" sz="2400" b="1" smtClean="0">
                <a:latin typeface="黑体" pitchFamily="49" charset="-122"/>
                <a:ea typeface="黑体" pitchFamily="49" charset="-122"/>
              </a:rPr>
              <a:t>1</a:t>
            </a:r>
            <a:r>
              <a:rPr lang="zh-CN" altLang="en-US" sz="2400" b="1" smtClean="0">
                <a:latin typeface="黑体" pitchFamily="49" charset="-122"/>
                <a:ea typeface="黑体" pitchFamily="49" charset="-122"/>
              </a:rPr>
              <a:t>个月。</a:t>
            </a:r>
            <a:endParaRPr lang="en-US" altLang="zh-CN" sz="2400" b="1"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idx="4294967295"/>
          </p:nvPr>
        </p:nvSpPr>
        <p:spPr/>
        <p:txBody>
          <a:bodyPr anchor="t"/>
          <a:lstStyle/>
          <a:p>
            <a:pPr eaLnBrk="1" hangingPunct="1"/>
            <a:endParaRPr lang="zh-CN" altLang="en-US" smtClean="0"/>
          </a:p>
        </p:txBody>
      </p:sp>
      <p:sp>
        <p:nvSpPr>
          <p:cNvPr id="54274" name="内容占位符 2"/>
          <p:cNvSpPr>
            <a:spLocks noGrp="1"/>
          </p:cNvSpPr>
          <p:nvPr>
            <p:ph idx="4294967295"/>
          </p:nvPr>
        </p:nvSpPr>
        <p:spPr>
          <a:xfrm>
            <a:off x="401638" y="1752600"/>
            <a:ext cx="11388725" cy="4151313"/>
          </a:xfrm>
        </p:spPr>
        <p:txBody>
          <a:bodyPr/>
          <a:lstStyle/>
          <a:p>
            <a:pPr eaLnBrk="1" hangingPunct="1"/>
            <a:endParaRPr lang="zh-CN" altLang="en-US" smtClean="0"/>
          </a:p>
        </p:txBody>
      </p:sp>
      <p:pic>
        <p:nvPicPr>
          <p:cNvPr id="54275" name="图片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reeform 3"/>
          <p:cNvSpPr>
            <a:spLocks/>
          </p:cNvSpPr>
          <p:nvPr/>
        </p:nvSpPr>
        <p:spPr bwMode="gray">
          <a:xfrm>
            <a:off x="7561263" y="2093913"/>
            <a:ext cx="2157412" cy="3425825"/>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hlink"/>
              </a:gs>
              <a:gs pos="100000">
                <a:schemeClr val="hlink">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hlink"/>
            </a:extrusionClr>
          </a:sp3d>
        </p:spPr>
        <p:txBody>
          <a:bodyPr>
            <a:flatTx/>
          </a:bodyPr>
          <a:lstStyle/>
          <a:p>
            <a:pPr fontAlgn="auto">
              <a:spcBef>
                <a:spcPts val="0"/>
              </a:spcBef>
              <a:spcAft>
                <a:spcPts val="0"/>
              </a:spcAft>
              <a:defRPr/>
            </a:pPr>
            <a:endParaRPr lang="zh-CN" altLang="en-US"/>
          </a:p>
        </p:txBody>
      </p:sp>
      <p:sp>
        <p:nvSpPr>
          <p:cNvPr id="51207" name="Freeform 7"/>
          <p:cNvSpPr>
            <a:spLocks/>
          </p:cNvSpPr>
          <p:nvPr/>
        </p:nvSpPr>
        <p:spPr bwMode="gray">
          <a:xfrm>
            <a:off x="4916488" y="2093913"/>
            <a:ext cx="2157412" cy="3425825"/>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2"/>
              </a:gs>
              <a:gs pos="100000">
                <a:schemeClr val="accent2">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2"/>
            </a:extrusionClr>
          </a:sp3d>
        </p:spPr>
        <p:txBody>
          <a:bodyPr>
            <a:flatTx/>
          </a:bodyPr>
          <a:lstStyle/>
          <a:p>
            <a:pPr fontAlgn="auto">
              <a:spcBef>
                <a:spcPts val="0"/>
              </a:spcBef>
              <a:spcAft>
                <a:spcPts val="0"/>
              </a:spcAft>
              <a:defRPr/>
            </a:pPr>
            <a:endParaRPr lang="zh-CN" altLang="en-US"/>
          </a:p>
        </p:txBody>
      </p:sp>
      <p:pic>
        <p:nvPicPr>
          <p:cNvPr id="29699" name="Picture 10" descr="shadow_1_m"/>
          <p:cNvPicPr>
            <a:picLocks noChangeAspect="1" noChangeArrowheads="1"/>
          </p:cNvPicPr>
          <p:nvPr/>
        </p:nvPicPr>
        <p:blipFill>
          <a:blip r:embed="rId2"/>
          <a:srcRect/>
          <a:stretch>
            <a:fillRect/>
          </a:stretch>
        </p:blipFill>
        <p:spPr bwMode="gray">
          <a:xfrm>
            <a:off x="2262188" y="5022850"/>
            <a:ext cx="2349500" cy="168275"/>
          </a:xfrm>
          <a:prstGeom prst="rect">
            <a:avLst/>
          </a:prstGeom>
          <a:noFill/>
          <a:ln w="9525">
            <a:noFill/>
            <a:miter lim="800000"/>
            <a:headEnd/>
            <a:tailEnd/>
          </a:ln>
        </p:spPr>
      </p:pic>
      <p:sp>
        <p:nvSpPr>
          <p:cNvPr id="51212" name="Freeform 12"/>
          <p:cNvSpPr>
            <a:spLocks/>
          </p:cNvSpPr>
          <p:nvPr/>
        </p:nvSpPr>
        <p:spPr bwMode="gray">
          <a:xfrm>
            <a:off x="2254250" y="2143125"/>
            <a:ext cx="2157413" cy="3425825"/>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1"/>
              </a:gs>
              <a:gs pos="100000">
                <a:schemeClr val="accent1">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1"/>
            </a:extrusionClr>
          </a:sp3d>
        </p:spPr>
        <p:txBody>
          <a:bodyPr>
            <a:flatTx/>
          </a:bodyPr>
          <a:lstStyle/>
          <a:p>
            <a:pPr fontAlgn="auto">
              <a:spcBef>
                <a:spcPts val="0"/>
              </a:spcBef>
              <a:spcAft>
                <a:spcPts val="0"/>
              </a:spcAft>
              <a:defRPr/>
            </a:pPr>
            <a:endParaRPr lang="zh-CN" altLang="en-US"/>
          </a:p>
        </p:txBody>
      </p:sp>
      <p:sp>
        <p:nvSpPr>
          <p:cNvPr id="14342" name="Text Box 18"/>
          <p:cNvSpPr txBox="1">
            <a:spLocks noChangeArrowheads="1"/>
          </p:cNvSpPr>
          <p:nvPr/>
        </p:nvSpPr>
        <p:spPr bwMode="gray">
          <a:xfrm>
            <a:off x="2541588" y="2616200"/>
            <a:ext cx="1749425" cy="954088"/>
          </a:xfrm>
          <a:prstGeom prst="rect">
            <a:avLst/>
          </a:prstGeom>
          <a:noFill/>
          <a:ln w="9525">
            <a:noFill/>
            <a:miter lim="800000"/>
            <a:headEnd/>
            <a:tailEnd/>
          </a:ln>
        </p:spPr>
        <p:txBody>
          <a:bodyPr>
            <a:spAutoFit/>
          </a:bodyPr>
          <a:lstStyle/>
          <a:p>
            <a:pPr algn="ctr">
              <a:spcBef>
                <a:spcPct val="50000"/>
              </a:spcBef>
            </a:pPr>
            <a:r>
              <a:rPr lang="zh-CN" altLang="en-US" sz="2800" b="1">
                <a:latin typeface="黑体" pitchFamily="49" charset="-122"/>
                <a:ea typeface="黑体" pitchFamily="49" charset="-122"/>
              </a:rPr>
              <a:t>国家新闻发布会</a:t>
            </a:r>
            <a:endParaRPr lang="en-US" altLang="zh-CN" sz="2800" b="1">
              <a:latin typeface="黑体" pitchFamily="49" charset="-122"/>
              <a:ea typeface="黑体" pitchFamily="49" charset="-122"/>
            </a:endParaRPr>
          </a:p>
        </p:txBody>
      </p:sp>
      <p:grpSp>
        <p:nvGrpSpPr>
          <p:cNvPr id="14343" name="Group 20"/>
          <p:cNvGrpSpPr>
            <a:grpSpLocks/>
          </p:cNvGrpSpPr>
          <p:nvPr/>
        </p:nvGrpSpPr>
        <p:grpSpPr bwMode="auto">
          <a:xfrm>
            <a:off x="2486025" y="1790700"/>
            <a:ext cx="720725" cy="822325"/>
            <a:chOff x="192" y="1917"/>
            <a:chExt cx="1042" cy="1102"/>
          </a:xfrm>
        </p:grpSpPr>
        <p:grpSp>
          <p:nvGrpSpPr>
            <p:cNvPr id="29728" name="Group 21"/>
            <p:cNvGrpSpPr>
              <a:grpSpLocks/>
            </p:cNvGrpSpPr>
            <p:nvPr/>
          </p:nvGrpSpPr>
          <p:grpSpPr bwMode="auto">
            <a:xfrm>
              <a:off x="192" y="1917"/>
              <a:ext cx="1042" cy="1102"/>
              <a:chOff x="192" y="1917"/>
              <a:chExt cx="1042" cy="1102"/>
            </a:xfrm>
          </p:grpSpPr>
          <p:pic>
            <p:nvPicPr>
              <p:cNvPr id="29730" name="Picture 22" descr="light_shadow"/>
              <p:cNvPicPr>
                <a:picLocks noChangeAspect="1" noChangeArrowheads="1"/>
              </p:cNvPicPr>
              <p:nvPr/>
            </p:nvPicPr>
            <p:blipFill>
              <a:blip r:embed="rId3">
                <a:lum bright="-78000" contrast="-78000"/>
              </a:blip>
              <a:srcRect/>
              <a:stretch>
                <a:fillRect/>
              </a:stretch>
            </p:blipFill>
            <p:spPr bwMode="gray">
              <a:xfrm>
                <a:off x="291" y="2781"/>
                <a:ext cx="858" cy="238"/>
              </a:xfrm>
              <a:prstGeom prst="rect">
                <a:avLst/>
              </a:prstGeom>
              <a:noFill/>
              <a:ln w="9525">
                <a:noFill/>
                <a:miter lim="800000"/>
                <a:headEnd/>
                <a:tailEnd/>
              </a:ln>
            </p:spPr>
          </p:pic>
          <p:pic>
            <p:nvPicPr>
              <p:cNvPr id="29731" name="Picture 23" descr="circuler_1"/>
              <p:cNvPicPr>
                <a:picLocks noChangeAspect="1" noChangeArrowheads="1"/>
              </p:cNvPicPr>
              <p:nvPr/>
            </p:nvPicPr>
            <p:blipFill>
              <a:blip r:embed="rId4"/>
              <a:srcRect/>
              <a:stretch>
                <a:fillRect/>
              </a:stretch>
            </p:blipFill>
            <p:spPr bwMode="gray">
              <a:xfrm>
                <a:off x="192" y="1917"/>
                <a:ext cx="1042" cy="1016"/>
              </a:xfrm>
              <a:prstGeom prst="rect">
                <a:avLst/>
              </a:prstGeom>
              <a:noFill/>
              <a:ln w="9525">
                <a:noFill/>
                <a:miter lim="800000"/>
                <a:headEnd/>
                <a:tailEnd/>
              </a:ln>
            </p:spPr>
          </p:pic>
          <p:sp>
            <p:nvSpPr>
              <p:cNvPr id="51224" name="Oval 24"/>
              <p:cNvSpPr>
                <a:spLocks noChangeArrowheads="1"/>
              </p:cNvSpPr>
              <p:nvPr/>
            </p:nvSpPr>
            <p:spPr bwMode="gray">
              <a:xfrm>
                <a:off x="192" y="1917"/>
                <a:ext cx="1035" cy="1019"/>
              </a:xfrm>
              <a:prstGeom prst="ellipse">
                <a:avLst/>
              </a:prstGeom>
              <a:gradFill rotWithShape="1">
                <a:gsLst>
                  <a:gs pos="0">
                    <a:schemeClr val="accent1">
                      <a:gamma/>
                      <a:shade val="46275"/>
                      <a:invGamma/>
                      <a:alpha val="89999"/>
                    </a:schemeClr>
                  </a:gs>
                  <a:gs pos="50000">
                    <a:schemeClr val="accent1">
                      <a:alpha val="55000"/>
                    </a:schemeClr>
                  </a:gs>
                  <a:gs pos="100000">
                    <a:schemeClr val="accent1">
                      <a:gamma/>
                      <a:shade val="46275"/>
                      <a:invGamma/>
                      <a:alpha val="89999"/>
                    </a:scheme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p>
            </p:txBody>
          </p:sp>
        </p:grpSp>
        <p:pic>
          <p:nvPicPr>
            <p:cNvPr id="29729" name="Picture 25" descr="Picture2"/>
            <p:cNvPicPr>
              <a:picLocks noChangeAspect="1" noChangeArrowheads="1"/>
            </p:cNvPicPr>
            <p:nvPr/>
          </p:nvPicPr>
          <p:blipFill>
            <a:blip r:embed="rId5"/>
            <a:srcRect/>
            <a:stretch>
              <a:fillRect/>
            </a:stretch>
          </p:blipFill>
          <p:spPr bwMode="gray">
            <a:xfrm>
              <a:off x="296" y="1927"/>
              <a:ext cx="823" cy="360"/>
            </a:xfrm>
            <a:prstGeom prst="rect">
              <a:avLst/>
            </a:prstGeom>
            <a:noFill/>
            <a:ln w="9525">
              <a:noFill/>
              <a:miter lim="800000"/>
              <a:headEnd/>
              <a:tailEnd/>
            </a:ln>
          </p:spPr>
        </p:pic>
      </p:grpSp>
      <p:sp>
        <p:nvSpPr>
          <p:cNvPr id="14344" name="WordArt 26"/>
          <p:cNvSpPr>
            <a:spLocks noChangeArrowheads="1" noChangeShapeType="1" noTextEdit="1"/>
          </p:cNvSpPr>
          <p:nvPr/>
        </p:nvSpPr>
        <p:spPr bwMode="gray">
          <a:xfrm>
            <a:off x="2541588" y="2071688"/>
            <a:ext cx="520700" cy="420687"/>
          </a:xfrm>
          <a:prstGeom prst="rect">
            <a:avLst/>
          </a:prstGeom>
        </p:spPr>
        <p:txBody>
          <a:bodyPr wrap="none" fromWordArt="1">
            <a:prstTxWarp prst="textPlain">
              <a:avLst>
                <a:gd name="adj" fmla="val 50000"/>
              </a:avLst>
            </a:prstTxWarp>
          </a:bodyPr>
          <a:lstStyle/>
          <a:p>
            <a:pPr algn="ctr"/>
            <a:r>
              <a:rPr lang="en-US" altLang="zh-CN" sz="3600" i="1" kern="10">
                <a:ln w="9525">
                  <a:noFill/>
                  <a:round/>
                  <a:headEnd/>
                  <a:tailEnd/>
                </a:ln>
                <a:solidFill>
                  <a:srgbClr val="FCFCFC">
                    <a:alpha val="59999"/>
                  </a:srgbClr>
                </a:solidFill>
                <a:latin typeface="Arial Black"/>
              </a:rPr>
              <a:t>01</a:t>
            </a:r>
            <a:endParaRPr lang="zh-CN" altLang="en-US" sz="3600" i="1" kern="10">
              <a:ln w="9525">
                <a:noFill/>
                <a:round/>
                <a:headEnd/>
                <a:tailEnd/>
              </a:ln>
              <a:solidFill>
                <a:srgbClr val="FCFCFC">
                  <a:alpha val="59999"/>
                </a:srgbClr>
              </a:solidFill>
              <a:latin typeface="Arial Black"/>
            </a:endParaRPr>
          </a:p>
        </p:txBody>
      </p:sp>
      <p:sp>
        <p:nvSpPr>
          <p:cNvPr id="11273" name="Line 27"/>
          <p:cNvSpPr>
            <a:spLocks noChangeShapeType="1"/>
          </p:cNvSpPr>
          <p:nvPr/>
        </p:nvSpPr>
        <p:spPr bwMode="gray">
          <a:xfrm>
            <a:off x="2370138" y="3516313"/>
            <a:ext cx="1916112" cy="0"/>
          </a:xfrm>
          <a:prstGeom prst="line">
            <a:avLst/>
          </a:prstGeom>
          <a:noFill/>
          <a:ln w="12700" cap="rnd">
            <a:solidFill>
              <a:srgbClr val="FFFFFF">
                <a:alpha val="50195"/>
              </a:srgbClr>
            </a:solidFill>
            <a:prstDash val="sysDot"/>
            <a:round/>
            <a:headEnd/>
            <a:tailEnd/>
          </a:ln>
          <a:effectLst>
            <a:outerShdw dist="28398" dir="20006097" algn="ctr" rotWithShape="0">
              <a:srgbClr val="000000">
                <a:alpha val="50000"/>
              </a:srgbClr>
            </a:outerShdw>
          </a:effectLst>
          <a:extLst>
            <a:ext uri="{909E8E84-426E-40DD-AFC4-6F175D3DCCD1}"/>
          </a:extLst>
        </p:spPr>
        <p:txBody>
          <a:bodyPr/>
          <a:lstStyle/>
          <a:p>
            <a:pPr fontAlgn="auto">
              <a:spcBef>
                <a:spcPts val="0"/>
              </a:spcBef>
              <a:spcAft>
                <a:spcPts val="0"/>
              </a:spcAft>
              <a:defRPr/>
            </a:pPr>
            <a:endParaRPr lang="zh-CN" altLang="en-US">
              <a:latin typeface="+mn-lt"/>
              <a:ea typeface="+mn-ea"/>
            </a:endParaRPr>
          </a:p>
        </p:txBody>
      </p:sp>
      <p:sp>
        <p:nvSpPr>
          <p:cNvPr id="14346" name="Text Box 28"/>
          <p:cNvSpPr txBox="1">
            <a:spLocks noChangeArrowheads="1"/>
          </p:cNvSpPr>
          <p:nvPr/>
        </p:nvSpPr>
        <p:spPr bwMode="gray">
          <a:xfrm>
            <a:off x="5241925" y="2559050"/>
            <a:ext cx="1749425" cy="954088"/>
          </a:xfrm>
          <a:prstGeom prst="rect">
            <a:avLst/>
          </a:prstGeom>
          <a:noFill/>
          <a:ln w="9525">
            <a:noFill/>
            <a:miter lim="800000"/>
            <a:headEnd/>
            <a:tailEnd/>
          </a:ln>
        </p:spPr>
        <p:txBody>
          <a:bodyPr>
            <a:spAutoFit/>
          </a:bodyPr>
          <a:lstStyle/>
          <a:p>
            <a:pPr algn="ctr">
              <a:spcBef>
                <a:spcPct val="50000"/>
              </a:spcBef>
            </a:pPr>
            <a:r>
              <a:rPr lang="zh-CN" altLang="en-US" sz="2800" b="1">
                <a:latin typeface="黑体" pitchFamily="49" charset="-122"/>
                <a:ea typeface="黑体" pitchFamily="49" charset="-122"/>
              </a:rPr>
              <a:t>北京新闻发布会</a:t>
            </a:r>
            <a:endParaRPr lang="en-US" altLang="zh-CN" sz="2800" b="1">
              <a:latin typeface="黑体" pitchFamily="49" charset="-122"/>
              <a:ea typeface="黑体" pitchFamily="49" charset="-122"/>
            </a:endParaRPr>
          </a:p>
        </p:txBody>
      </p:sp>
      <p:grpSp>
        <p:nvGrpSpPr>
          <p:cNvPr id="14347" name="Group 29"/>
          <p:cNvGrpSpPr>
            <a:grpSpLocks/>
          </p:cNvGrpSpPr>
          <p:nvPr/>
        </p:nvGrpSpPr>
        <p:grpSpPr bwMode="auto">
          <a:xfrm>
            <a:off x="5064125" y="1828800"/>
            <a:ext cx="739775" cy="822325"/>
            <a:chOff x="2608" y="1076"/>
            <a:chExt cx="466" cy="518"/>
          </a:xfrm>
        </p:grpSpPr>
        <p:grpSp>
          <p:nvGrpSpPr>
            <p:cNvPr id="29723" name="Group 30"/>
            <p:cNvGrpSpPr>
              <a:grpSpLocks/>
            </p:cNvGrpSpPr>
            <p:nvPr/>
          </p:nvGrpSpPr>
          <p:grpSpPr bwMode="auto">
            <a:xfrm>
              <a:off x="2608" y="1076"/>
              <a:ext cx="466" cy="518"/>
              <a:chOff x="2608" y="1076"/>
              <a:chExt cx="466" cy="518"/>
            </a:xfrm>
          </p:grpSpPr>
          <p:pic>
            <p:nvPicPr>
              <p:cNvPr id="29725" name="Picture 31" descr="light_shadow"/>
              <p:cNvPicPr>
                <a:picLocks noChangeAspect="1" noChangeArrowheads="1"/>
              </p:cNvPicPr>
              <p:nvPr/>
            </p:nvPicPr>
            <p:blipFill>
              <a:blip r:embed="rId6">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29726" name="Picture 32" descr="circuler_1"/>
              <p:cNvPicPr>
                <a:picLocks noChangeAspect="1" noChangeArrowheads="1"/>
              </p:cNvPicPr>
              <p:nvPr/>
            </p:nvPicPr>
            <p:blipFill>
              <a:blip r:embed="rId7"/>
              <a:srcRect/>
              <a:stretch>
                <a:fillRect/>
              </a:stretch>
            </p:blipFill>
            <p:spPr bwMode="gray">
              <a:xfrm>
                <a:off x="2608" y="1076"/>
                <a:ext cx="466" cy="478"/>
              </a:xfrm>
              <a:prstGeom prst="rect">
                <a:avLst/>
              </a:prstGeom>
              <a:noFill/>
              <a:ln w="9525">
                <a:noFill/>
                <a:miter lim="800000"/>
                <a:headEnd/>
                <a:tailEnd/>
              </a:ln>
            </p:spPr>
          </p:pic>
          <p:sp>
            <p:nvSpPr>
              <p:cNvPr id="51233" name="Oval 33"/>
              <p:cNvSpPr>
                <a:spLocks noChangeArrowheads="1"/>
              </p:cNvSpPr>
              <p:nvPr/>
            </p:nvSpPr>
            <p:spPr bwMode="gray">
              <a:xfrm>
                <a:off x="2608" y="1076"/>
                <a:ext cx="463" cy="479"/>
              </a:xfrm>
              <a:prstGeom prst="ellipse">
                <a:avLst/>
              </a:prstGeom>
              <a:gradFill rotWithShape="1">
                <a:gsLst>
                  <a:gs pos="0">
                    <a:schemeClr val="accent2">
                      <a:gamma/>
                      <a:shade val="46275"/>
                      <a:invGamma/>
                      <a:alpha val="89999"/>
                    </a:schemeClr>
                  </a:gs>
                  <a:gs pos="50000">
                    <a:schemeClr val="accent2">
                      <a:alpha val="55000"/>
                    </a:schemeClr>
                  </a:gs>
                  <a:gs pos="100000">
                    <a:schemeClr val="accent2">
                      <a:gamma/>
                      <a:shade val="46275"/>
                      <a:invGamma/>
                      <a:alpha val="89999"/>
                    </a:scheme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p>
            </p:txBody>
          </p:sp>
        </p:grpSp>
        <p:pic>
          <p:nvPicPr>
            <p:cNvPr id="29724" name="Picture 34" descr="Picture2"/>
            <p:cNvPicPr>
              <a:picLocks noChangeAspect="1" noChangeArrowheads="1"/>
            </p:cNvPicPr>
            <p:nvPr/>
          </p:nvPicPr>
          <p:blipFill>
            <a:blip r:embed="rId5"/>
            <a:srcRect/>
            <a:stretch>
              <a:fillRect/>
            </a:stretch>
          </p:blipFill>
          <p:spPr bwMode="gray">
            <a:xfrm>
              <a:off x="2665" y="1081"/>
              <a:ext cx="359" cy="169"/>
            </a:xfrm>
            <a:prstGeom prst="rect">
              <a:avLst/>
            </a:prstGeom>
            <a:noFill/>
            <a:ln w="9525">
              <a:noFill/>
              <a:miter lim="800000"/>
              <a:headEnd/>
              <a:tailEnd/>
            </a:ln>
          </p:spPr>
        </p:pic>
      </p:grpSp>
      <p:sp>
        <p:nvSpPr>
          <p:cNvPr id="14348" name="WordArt 35"/>
          <p:cNvSpPr>
            <a:spLocks noChangeArrowheads="1" noChangeShapeType="1" noTextEdit="1"/>
          </p:cNvSpPr>
          <p:nvPr/>
        </p:nvSpPr>
        <p:spPr bwMode="gray">
          <a:xfrm>
            <a:off x="5176838" y="2003425"/>
            <a:ext cx="530225" cy="420688"/>
          </a:xfrm>
          <a:prstGeom prst="rect">
            <a:avLst/>
          </a:prstGeom>
        </p:spPr>
        <p:txBody>
          <a:bodyPr wrap="none" fromWordArt="1">
            <a:prstTxWarp prst="textPlain">
              <a:avLst>
                <a:gd name="adj" fmla="val 50000"/>
              </a:avLst>
            </a:prstTxWarp>
          </a:bodyPr>
          <a:lstStyle/>
          <a:p>
            <a:pPr algn="ctr"/>
            <a:r>
              <a:rPr lang="en-US" altLang="zh-CN" sz="3600" i="1" kern="10">
                <a:ln w="9525">
                  <a:noFill/>
                  <a:round/>
                  <a:headEnd/>
                  <a:tailEnd/>
                </a:ln>
                <a:solidFill>
                  <a:srgbClr val="FCFCFC">
                    <a:alpha val="59999"/>
                  </a:srgbClr>
                </a:solidFill>
                <a:latin typeface="Arial Black"/>
              </a:rPr>
              <a:t>02</a:t>
            </a:r>
            <a:endParaRPr lang="zh-CN" altLang="en-US" sz="3600" i="1" kern="10">
              <a:ln w="9525">
                <a:noFill/>
                <a:round/>
                <a:headEnd/>
                <a:tailEnd/>
              </a:ln>
              <a:solidFill>
                <a:srgbClr val="FCFCFC">
                  <a:alpha val="59999"/>
                </a:srgbClr>
              </a:solidFill>
              <a:latin typeface="Arial Black"/>
            </a:endParaRPr>
          </a:p>
        </p:txBody>
      </p:sp>
      <p:sp>
        <p:nvSpPr>
          <p:cNvPr id="11277" name="Line 36"/>
          <p:cNvSpPr>
            <a:spLocks noChangeShapeType="1"/>
          </p:cNvSpPr>
          <p:nvPr/>
        </p:nvSpPr>
        <p:spPr bwMode="gray">
          <a:xfrm>
            <a:off x="5016500" y="3500438"/>
            <a:ext cx="1916113" cy="0"/>
          </a:xfrm>
          <a:prstGeom prst="line">
            <a:avLst/>
          </a:prstGeom>
          <a:noFill/>
          <a:ln w="12700" cap="rnd">
            <a:solidFill>
              <a:srgbClr val="FFFFFF">
                <a:alpha val="50195"/>
              </a:srgbClr>
            </a:solidFill>
            <a:prstDash val="sysDot"/>
            <a:round/>
            <a:headEnd/>
            <a:tailEnd/>
          </a:ln>
          <a:effectLst>
            <a:outerShdw dist="28398" dir="20006097" algn="ctr" rotWithShape="0">
              <a:srgbClr val="000000">
                <a:alpha val="50000"/>
              </a:srgbClr>
            </a:outerShdw>
          </a:effectLst>
          <a:extLst>
            <a:ext uri="{909E8E84-426E-40DD-AFC4-6F175D3DCCD1}"/>
          </a:extLst>
        </p:spPr>
        <p:txBody>
          <a:bodyPr/>
          <a:lstStyle/>
          <a:p>
            <a:pPr fontAlgn="auto">
              <a:spcBef>
                <a:spcPts val="0"/>
              </a:spcBef>
              <a:spcAft>
                <a:spcPts val="0"/>
              </a:spcAft>
              <a:defRPr/>
            </a:pPr>
            <a:endParaRPr lang="zh-CN" altLang="en-US">
              <a:latin typeface="+mn-lt"/>
              <a:ea typeface="+mn-ea"/>
            </a:endParaRPr>
          </a:p>
        </p:txBody>
      </p:sp>
      <p:sp>
        <p:nvSpPr>
          <p:cNvPr id="14350" name="Text Box 37"/>
          <p:cNvSpPr txBox="1">
            <a:spLocks noChangeArrowheads="1"/>
          </p:cNvSpPr>
          <p:nvPr/>
        </p:nvSpPr>
        <p:spPr bwMode="gray">
          <a:xfrm>
            <a:off x="7945438" y="2559050"/>
            <a:ext cx="1749425" cy="954088"/>
          </a:xfrm>
          <a:prstGeom prst="rect">
            <a:avLst/>
          </a:prstGeom>
          <a:noFill/>
          <a:ln w="9525">
            <a:noFill/>
            <a:miter lim="800000"/>
            <a:headEnd/>
            <a:tailEnd/>
          </a:ln>
        </p:spPr>
        <p:txBody>
          <a:bodyPr>
            <a:spAutoFit/>
          </a:bodyPr>
          <a:lstStyle/>
          <a:p>
            <a:pPr algn="ctr">
              <a:spcBef>
                <a:spcPct val="50000"/>
              </a:spcBef>
            </a:pPr>
            <a:r>
              <a:rPr lang="zh-CN" altLang="en-US" sz="2800" b="1">
                <a:latin typeface="黑体" pitchFamily="49" charset="-122"/>
                <a:ea typeface="黑体" pitchFamily="49" charset="-122"/>
              </a:rPr>
              <a:t>小聂探两会</a:t>
            </a:r>
            <a:endParaRPr lang="en-US" altLang="zh-CN" sz="2800" b="1">
              <a:latin typeface="黑体" pitchFamily="49" charset="-122"/>
              <a:ea typeface="黑体" pitchFamily="49" charset="-122"/>
            </a:endParaRPr>
          </a:p>
        </p:txBody>
      </p:sp>
      <p:pic>
        <p:nvPicPr>
          <p:cNvPr id="29710" name="Picture 38" descr="Picture2"/>
          <p:cNvPicPr>
            <a:picLocks noChangeAspect="1" noChangeArrowheads="1"/>
          </p:cNvPicPr>
          <p:nvPr/>
        </p:nvPicPr>
        <p:blipFill>
          <a:blip r:embed="rId5"/>
          <a:srcRect/>
          <a:stretch>
            <a:fillRect/>
          </a:stretch>
        </p:blipFill>
        <p:spPr bwMode="gray">
          <a:xfrm>
            <a:off x="7823200" y="1852613"/>
            <a:ext cx="569913" cy="268287"/>
          </a:xfrm>
          <a:prstGeom prst="rect">
            <a:avLst/>
          </a:prstGeom>
          <a:noFill/>
          <a:ln w="9525">
            <a:noFill/>
            <a:miter lim="800000"/>
            <a:headEnd/>
            <a:tailEnd/>
          </a:ln>
        </p:spPr>
      </p:pic>
      <p:sp>
        <p:nvSpPr>
          <p:cNvPr id="11280" name="Line 39"/>
          <p:cNvSpPr>
            <a:spLocks noChangeShapeType="1"/>
          </p:cNvSpPr>
          <p:nvPr/>
        </p:nvSpPr>
        <p:spPr bwMode="gray">
          <a:xfrm>
            <a:off x="7945438" y="3917950"/>
            <a:ext cx="1916112" cy="0"/>
          </a:xfrm>
          <a:prstGeom prst="line">
            <a:avLst/>
          </a:prstGeom>
          <a:noFill/>
          <a:ln w="12700" cap="rnd">
            <a:solidFill>
              <a:srgbClr val="FFFFFF">
                <a:alpha val="50195"/>
              </a:srgbClr>
            </a:solidFill>
            <a:prstDash val="sysDot"/>
            <a:round/>
            <a:headEnd/>
            <a:tailEnd/>
          </a:ln>
          <a:effectLst>
            <a:outerShdw dist="28398" dir="20006097" algn="ctr" rotWithShape="0">
              <a:srgbClr val="000000">
                <a:alpha val="50000"/>
              </a:srgbClr>
            </a:outerShdw>
          </a:effectLst>
          <a:extLst>
            <a:ext uri="{909E8E84-426E-40DD-AFC4-6F175D3DCCD1}"/>
          </a:extLst>
        </p:spPr>
        <p:txBody>
          <a:bodyPr/>
          <a:lstStyle/>
          <a:p>
            <a:pPr fontAlgn="auto">
              <a:spcBef>
                <a:spcPts val="0"/>
              </a:spcBef>
              <a:spcAft>
                <a:spcPts val="0"/>
              </a:spcAft>
              <a:defRPr/>
            </a:pPr>
            <a:endParaRPr lang="zh-CN" altLang="en-US">
              <a:latin typeface="+mn-lt"/>
              <a:ea typeface="+mn-ea"/>
            </a:endParaRPr>
          </a:p>
        </p:txBody>
      </p:sp>
      <p:grpSp>
        <p:nvGrpSpPr>
          <p:cNvPr id="14353" name="Group 41"/>
          <p:cNvGrpSpPr>
            <a:grpSpLocks/>
          </p:cNvGrpSpPr>
          <p:nvPr/>
        </p:nvGrpSpPr>
        <p:grpSpPr bwMode="auto">
          <a:xfrm>
            <a:off x="7710488" y="1839913"/>
            <a:ext cx="739775" cy="822325"/>
            <a:chOff x="2608" y="1076"/>
            <a:chExt cx="466" cy="518"/>
          </a:xfrm>
        </p:grpSpPr>
        <p:grpSp>
          <p:nvGrpSpPr>
            <p:cNvPr id="29718" name="Group 42"/>
            <p:cNvGrpSpPr>
              <a:grpSpLocks/>
            </p:cNvGrpSpPr>
            <p:nvPr/>
          </p:nvGrpSpPr>
          <p:grpSpPr bwMode="auto">
            <a:xfrm>
              <a:off x="2608" y="1076"/>
              <a:ext cx="466" cy="518"/>
              <a:chOff x="2608" y="1076"/>
              <a:chExt cx="466" cy="518"/>
            </a:xfrm>
          </p:grpSpPr>
          <p:pic>
            <p:nvPicPr>
              <p:cNvPr id="29720" name="Picture 43" descr="light_shadow"/>
              <p:cNvPicPr>
                <a:picLocks noChangeAspect="1" noChangeArrowheads="1"/>
              </p:cNvPicPr>
              <p:nvPr/>
            </p:nvPicPr>
            <p:blipFill>
              <a:blip r:embed="rId6">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29721" name="Picture 44" descr="circuler_1"/>
              <p:cNvPicPr>
                <a:picLocks noChangeAspect="1" noChangeArrowheads="1"/>
              </p:cNvPicPr>
              <p:nvPr/>
            </p:nvPicPr>
            <p:blipFill>
              <a:blip r:embed="rId7"/>
              <a:srcRect/>
              <a:stretch>
                <a:fillRect/>
              </a:stretch>
            </p:blipFill>
            <p:spPr bwMode="gray">
              <a:xfrm>
                <a:off x="2608" y="1076"/>
                <a:ext cx="466" cy="478"/>
              </a:xfrm>
              <a:prstGeom prst="rect">
                <a:avLst/>
              </a:prstGeom>
              <a:noFill/>
              <a:ln w="9525">
                <a:noFill/>
                <a:miter lim="800000"/>
                <a:headEnd/>
                <a:tailEnd/>
              </a:ln>
            </p:spPr>
          </p:pic>
          <p:sp>
            <p:nvSpPr>
              <p:cNvPr id="51245" name="Oval 45"/>
              <p:cNvSpPr>
                <a:spLocks noChangeArrowheads="1"/>
              </p:cNvSpPr>
              <p:nvPr/>
            </p:nvSpPr>
            <p:spPr bwMode="gray">
              <a:xfrm>
                <a:off x="2608" y="1076"/>
                <a:ext cx="463" cy="479"/>
              </a:xfrm>
              <a:prstGeom prst="ellipse">
                <a:avLst/>
              </a:prstGeom>
              <a:gradFill rotWithShape="1">
                <a:gsLst>
                  <a:gs pos="0">
                    <a:schemeClr val="hlink">
                      <a:gamma/>
                      <a:shade val="46275"/>
                      <a:invGamma/>
                      <a:alpha val="89999"/>
                    </a:schemeClr>
                  </a:gs>
                  <a:gs pos="50000">
                    <a:schemeClr val="hlink">
                      <a:alpha val="55000"/>
                    </a:schemeClr>
                  </a:gs>
                  <a:gs pos="100000">
                    <a:schemeClr val="hlink">
                      <a:gamma/>
                      <a:shade val="46275"/>
                      <a:invGamma/>
                      <a:alpha val="89999"/>
                    </a:scheme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p>
            </p:txBody>
          </p:sp>
        </p:grpSp>
        <p:pic>
          <p:nvPicPr>
            <p:cNvPr id="29719" name="Picture 46" descr="Picture2"/>
            <p:cNvPicPr>
              <a:picLocks noChangeAspect="1" noChangeArrowheads="1"/>
            </p:cNvPicPr>
            <p:nvPr/>
          </p:nvPicPr>
          <p:blipFill>
            <a:blip r:embed="rId5"/>
            <a:srcRect/>
            <a:stretch>
              <a:fillRect/>
            </a:stretch>
          </p:blipFill>
          <p:spPr bwMode="gray">
            <a:xfrm>
              <a:off x="2665" y="1081"/>
              <a:ext cx="359" cy="169"/>
            </a:xfrm>
            <a:prstGeom prst="rect">
              <a:avLst/>
            </a:prstGeom>
            <a:noFill/>
            <a:ln w="9525">
              <a:noFill/>
              <a:miter lim="800000"/>
              <a:headEnd/>
              <a:tailEnd/>
            </a:ln>
          </p:spPr>
        </p:pic>
      </p:grpSp>
      <p:sp>
        <p:nvSpPr>
          <p:cNvPr id="14354" name="WordArt 47"/>
          <p:cNvSpPr>
            <a:spLocks noChangeArrowheads="1" noChangeShapeType="1" noTextEdit="1"/>
          </p:cNvSpPr>
          <p:nvPr/>
        </p:nvSpPr>
        <p:spPr bwMode="gray">
          <a:xfrm>
            <a:off x="7834313" y="2019300"/>
            <a:ext cx="530225" cy="420688"/>
          </a:xfrm>
          <a:prstGeom prst="rect">
            <a:avLst/>
          </a:prstGeom>
        </p:spPr>
        <p:txBody>
          <a:bodyPr wrap="none" fromWordArt="1">
            <a:prstTxWarp prst="textPlain">
              <a:avLst>
                <a:gd name="adj" fmla="val 50000"/>
              </a:avLst>
            </a:prstTxWarp>
          </a:bodyPr>
          <a:lstStyle/>
          <a:p>
            <a:pPr algn="ctr"/>
            <a:r>
              <a:rPr lang="en-US" altLang="zh-CN" sz="3600" i="1" kern="10">
                <a:ln w="9525">
                  <a:noFill/>
                  <a:round/>
                  <a:headEnd/>
                  <a:tailEnd/>
                </a:ln>
                <a:solidFill>
                  <a:srgbClr val="FCFCFC">
                    <a:alpha val="59999"/>
                  </a:srgbClr>
                </a:solidFill>
                <a:latin typeface="Arial Black"/>
              </a:rPr>
              <a:t>03</a:t>
            </a:r>
            <a:endParaRPr lang="zh-CN" altLang="en-US" sz="3600" i="1" kern="10">
              <a:ln w="9525">
                <a:noFill/>
                <a:round/>
                <a:headEnd/>
                <a:tailEnd/>
              </a:ln>
              <a:solidFill>
                <a:srgbClr val="FCFCFC">
                  <a:alpha val="59999"/>
                </a:srgbClr>
              </a:solidFill>
              <a:latin typeface="Arial Black"/>
            </a:endParaRPr>
          </a:p>
        </p:txBody>
      </p:sp>
      <p:pic>
        <p:nvPicPr>
          <p:cNvPr id="14355" name="Picture 10" descr="国家新闻发布会"/>
          <p:cNvPicPr>
            <a:picLocks noChangeAspect="1" noChangeArrowheads="1"/>
          </p:cNvPicPr>
          <p:nvPr/>
        </p:nvPicPr>
        <p:blipFill>
          <a:blip r:embed="rId8"/>
          <a:srcRect/>
          <a:stretch>
            <a:fillRect/>
          </a:stretch>
        </p:blipFill>
        <p:spPr bwMode="auto">
          <a:xfrm>
            <a:off x="2262188" y="3578225"/>
            <a:ext cx="2157412" cy="2443163"/>
          </a:xfrm>
          <a:prstGeom prst="rect">
            <a:avLst/>
          </a:prstGeom>
          <a:noFill/>
          <a:ln w="9525">
            <a:noFill/>
            <a:miter lim="800000"/>
            <a:headEnd/>
            <a:tailEnd/>
          </a:ln>
        </p:spPr>
      </p:pic>
      <p:pic>
        <p:nvPicPr>
          <p:cNvPr id="14356" name="Picture 7" descr="小聂探两会"/>
          <p:cNvPicPr>
            <a:picLocks noChangeAspect="1" noChangeArrowheads="1"/>
          </p:cNvPicPr>
          <p:nvPr/>
        </p:nvPicPr>
        <p:blipFill>
          <a:blip r:embed="rId9"/>
          <a:srcRect/>
          <a:stretch>
            <a:fillRect/>
          </a:stretch>
        </p:blipFill>
        <p:spPr bwMode="auto">
          <a:xfrm>
            <a:off x="5016500" y="3533775"/>
            <a:ext cx="2135188" cy="2451100"/>
          </a:xfrm>
          <a:prstGeom prst="rect">
            <a:avLst/>
          </a:prstGeom>
          <a:noFill/>
          <a:ln w="9525">
            <a:noFill/>
            <a:miter lim="800000"/>
            <a:headEnd/>
            <a:tailEnd/>
          </a:ln>
        </p:spPr>
      </p:pic>
      <p:pic>
        <p:nvPicPr>
          <p:cNvPr id="14357" name="Picture 12" descr="小聂探两会1月28日"/>
          <p:cNvPicPr>
            <a:picLocks noChangeAspect="1" noChangeArrowheads="1"/>
          </p:cNvPicPr>
          <p:nvPr/>
        </p:nvPicPr>
        <p:blipFill>
          <a:blip r:embed="rId10"/>
          <a:srcRect/>
          <a:stretch>
            <a:fillRect/>
          </a:stretch>
        </p:blipFill>
        <p:spPr bwMode="auto">
          <a:xfrm>
            <a:off x="7553325" y="3541713"/>
            <a:ext cx="2159000" cy="2479675"/>
          </a:xfrm>
          <a:prstGeom prst="rect">
            <a:avLst/>
          </a:prstGeom>
          <a:noFill/>
          <a:ln w="9525">
            <a:noFill/>
            <a:miter lim="800000"/>
            <a:headEnd/>
            <a:tailEnd/>
          </a:ln>
        </p:spPr>
      </p:pic>
      <p:sp>
        <p:nvSpPr>
          <p:cNvPr id="29717" name="Text Box 39"/>
          <p:cNvSpPr txBox="1">
            <a:spLocks noChangeArrowheads="1"/>
          </p:cNvSpPr>
          <p:nvPr/>
        </p:nvSpPr>
        <p:spPr bwMode="auto">
          <a:xfrm>
            <a:off x="4611688" y="188913"/>
            <a:ext cx="6056312" cy="641350"/>
          </a:xfrm>
          <a:prstGeom prst="rect">
            <a:avLst/>
          </a:prstGeom>
          <a:noFill/>
          <a:ln w="9525">
            <a:noFill/>
            <a:miter lim="800000"/>
            <a:headEnd/>
            <a:tailEnd/>
          </a:ln>
        </p:spPr>
        <p:txBody>
          <a:bodyPr>
            <a:spAutoFit/>
          </a:bodyPr>
          <a:lstStyle/>
          <a:p>
            <a:pPr>
              <a:spcBef>
                <a:spcPct val="50000"/>
              </a:spcBef>
            </a:pPr>
            <a:r>
              <a:rPr lang="zh-CN" altLang="en-US" sz="3600" b="1">
                <a:solidFill>
                  <a:srgbClr val="FF0000"/>
                </a:solidFill>
                <a:ea typeface="黑体" pitchFamily="49" charset="-122"/>
              </a:rPr>
              <a:t>四 宣传教育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wipe(down)">
                                      <p:cBhvr>
                                        <p:cTn id="7" dur="580">
                                          <p:stCondLst>
                                            <p:cond delay="0"/>
                                          </p:stCondLst>
                                        </p:cTn>
                                        <p:tgtEl>
                                          <p:spTgt spid="14344"/>
                                        </p:tgtEl>
                                      </p:cBhvr>
                                    </p:animEffect>
                                    <p:anim calcmode="lin" valueType="num">
                                      <p:cBhvr>
                                        <p:cTn id="8" dur="1822" tmFilter="0,0; 0.14,0.36; 0.43,0.73; 0.71,0.91; 1.0,1.0">
                                          <p:stCondLst>
                                            <p:cond delay="0"/>
                                          </p:stCondLst>
                                        </p:cTn>
                                        <p:tgtEl>
                                          <p:spTgt spid="143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4"/>
                                        </p:tgtEl>
                                      </p:cBhvr>
                                      <p:to x="100000" y="60000"/>
                                    </p:animScale>
                                    <p:animScale>
                                      <p:cBhvr>
                                        <p:cTn id="14" dur="166" decel="50000">
                                          <p:stCondLst>
                                            <p:cond delay="676"/>
                                          </p:stCondLst>
                                        </p:cTn>
                                        <p:tgtEl>
                                          <p:spTgt spid="14344"/>
                                        </p:tgtEl>
                                      </p:cBhvr>
                                      <p:to x="100000" y="100000"/>
                                    </p:animScale>
                                    <p:animScale>
                                      <p:cBhvr>
                                        <p:cTn id="15" dur="26">
                                          <p:stCondLst>
                                            <p:cond delay="1312"/>
                                          </p:stCondLst>
                                        </p:cTn>
                                        <p:tgtEl>
                                          <p:spTgt spid="14344"/>
                                        </p:tgtEl>
                                      </p:cBhvr>
                                      <p:to x="100000" y="80000"/>
                                    </p:animScale>
                                    <p:animScale>
                                      <p:cBhvr>
                                        <p:cTn id="16" dur="166" decel="50000">
                                          <p:stCondLst>
                                            <p:cond delay="1338"/>
                                          </p:stCondLst>
                                        </p:cTn>
                                        <p:tgtEl>
                                          <p:spTgt spid="14344"/>
                                        </p:tgtEl>
                                      </p:cBhvr>
                                      <p:to x="100000" y="100000"/>
                                    </p:animScale>
                                    <p:animScale>
                                      <p:cBhvr>
                                        <p:cTn id="17" dur="26">
                                          <p:stCondLst>
                                            <p:cond delay="1642"/>
                                          </p:stCondLst>
                                        </p:cTn>
                                        <p:tgtEl>
                                          <p:spTgt spid="14344"/>
                                        </p:tgtEl>
                                      </p:cBhvr>
                                      <p:to x="100000" y="90000"/>
                                    </p:animScale>
                                    <p:animScale>
                                      <p:cBhvr>
                                        <p:cTn id="18" dur="166" decel="50000">
                                          <p:stCondLst>
                                            <p:cond delay="1668"/>
                                          </p:stCondLst>
                                        </p:cTn>
                                        <p:tgtEl>
                                          <p:spTgt spid="14344"/>
                                        </p:tgtEl>
                                      </p:cBhvr>
                                      <p:to x="100000" y="100000"/>
                                    </p:animScale>
                                    <p:animScale>
                                      <p:cBhvr>
                                        <p:cTn id="19" dur="26">
                                          <p:stCondLst>
                                            <p:cond delay="1808"/>
                                          </p:stCondLst>
                                        </p:cTn>
                                        <p:tgtEl>
                                          <p:spTgt spid="14344"/>
                                        </p:tgtEl>
                                      </p:cBhvr>
                                      <p:to x="100000" y="95000"/>
                                    </p:animScale>
                                    <p:animScale>
                                      <p:cBhvr>
                                        <p:cTn id="20" dur="166" decel="50000">
                                          <p:stCondLst>
                                            <p:cond delay="1834"/>
                                          </p:stCondLst>
                                        </p:cTn>
                                        <p:tgtEl>
                                          <p:spTgt spid="1434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wipe(down)">
                                      <p:cBhvr>
                                        <p:cTn id="23" dur="580">
                                          <p:stCondLst>
                                            <p:cond delay="0"/>
                                          </p:stCondLst>
                                        </p:cTn>
                                        <p:tgtEl>
                                          <p:spTgt spid="14343"/>
                                        </p:tgtEl>
                                      </p:cBhvr>
                                    </p:animEffect>
                                    <p:anim calcmode="lin" valueType="num">
                                      <p:cBhvr>
                                        <p:cTn id="24"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29" dur="26">
                                          <p:stCondLst>
                                            <p:cond delay="650"/>
                                          </p:stCondLst>
                                        </p:cTn>
                                        <p:tgtEl>
                                          <p:spTgt spid="14343"/>
                                        </p:tgtEl>
                                      </p:cBhvr>
                                      <p:to x="100000" y="60000"/>
                                    </p:animScale>
                                    <p:animScale>
                                      <p:cBhvr>
                                        <p:cTn id="30" dur="166" decel="50000">
                                          <p:stCondLst>
                                            <p:cond delay="676"/>
                                          </p:stCondLst>
                                        </p:cTn>
                                        <p:tgtEl>
                                          <p:spTgt spid="14343"/>
                                        </p:tgtEl>
                                      </p:cBhvr>
                                      <p:to x="100000" y="100000"/>
                                    </p:animScale>
                                    <p:animScale>
                                      <p:cBhvr>
                                        <p:cTn id="31" dur="26">
                                          <p:stCondLst>
                                            <p:cond delay="1312"/>
                                          </p:stCondLst>
                                        </p:cTn>
                                        <p:tgtEl>
                                          <p:spTgt spid="14343"/>
                                        </p:tgtEl>
                                      </p:cBhvr>
                                      <p:to x="100000" y="80000"/>
                                    </p:animScale>
                                    <p:animScale>
                                      <p:cBhvr>
                                        <p:cTn id="32" dur="166" decel="50000">
                                          <p:stCondLst>
                                            <p:cond delay="1338"/>
                                          </p:stCondLst>
                                        </p:cTn>
                                        <p:tgtEl>
                                          <p:spTgt spid="14343"/>
                                        </p:tgtEl>
                                      </p:cBhvr>
                                      <p:to x="100000" y="100000"/>
                                    </p:animScale>
                                    <p:animScale>
                                      <p:cBhvr>
                                        <p:cTn id="33" dur="26">
                                          <p:stCondLst>
                                            <p:cond delay="1642"/>
                                          </p:stCondLst>
                                        </p:cTn>
                                        <p:tgtEl>
                                          <p:spTgt spid="14343"/>
                                        </p:tgtEl>
                                      </p:cBhvr>
                                      <p:to x="100000" y="90000"/>
                                    </p:animScale>
                                    <p:animScale>
                                      <p:cBhvr>
                                        <p:cTn id="34" dur="166" decel="50000">
                                          <p:stCondLst>
                                            <p:cond delay="1668"/>
                                          </p:stCondLst>
                                        </p:cTn>
                                        <p:tgtEl>
                                          <p:spTgt spid="14343"/>
                                        </p:tgtEl>
                                      </p:cBhvr>
                                      <p:to x="100000" y="100000"/>
                                    </p:animScale>
                                    <p:animScale>
                                      <p:cBhvr>
                                        <p:cTn id="35" dur="26">
                                          <p:stCondLst>
                                            <p:cond delay="1808"/>
                                          </p:stCondLst>
                                        </p:cTn>
                                        <p:tgtEl>
                                          <p:spTgt spid="14343"/>
                                        </p:tgtEl>
                                      </p:cBhvr>
                                      <p:to x="100000" y="95000"/>
                                    </p:animScale>
                                    <p:animScale>
                                      <p:cBhvr>
                                        <p:cTn id="36" dur="166" decel="50000">
                                          <p:stCondLst>
                                            <p:cond delay="1834"/>
                                          </p:stCondLst>
                                        </p:cTn>
                                        <p:tgtEl>
                                          <p:spTgt spid="14343"/>
                                        </p:tgtEl>
                                      </p:cBhvr>
                                      <p:to x="100000" y="100000"/>
                                    </p:animScale>
                                  </p:childTnLst>
                                </p:cTn>
                              </p:par>
                            </p:childTnLst>
                          </p:cTn>
                        </p:par>
                        <p:par>
                          <p:cTn id="37" fill="hold" nodeType="afterGroup">
                            <p:stCondLst>
                              <p:cond delay="2000"/>
                            </p:stCondLst>
                            <p:childTnLst>
                              <p:par>
                                <p:cTn id="38" presetID="2" presetClass="entr" presetSubtype="4" fill="hold" nodeType="afterEffect">
                                  <p:stCondLst>
                                    <p:cond delay="0"/>
                                  </p:stCondLst>
                                  <p:childTnLst>
                                    <p:set>
                                      <p:cBhvr>
                                        <p:cTn id="39" dur="1" fill="hold">
                                          <p:stCondLst>
                                            <p:cond delay="0"/>
                                          </p:stCondLst>
                                        </p:cTn>
                                        <p:tgtEl>
                                          <p:spTgt spid="51212"/>
                                        </p:tgtEl>
                                        <p:attrNameLst>
                                          <p:attrName>style.visibility</p:attrName>
                                        </p:attrNameLst>
                                      </p:cBhvr>
                                      <p:to>
                                        <p:strVal val="visible"/>
                                      </p:to>
                                    </p:set>
                                    <p:anim calcmode="lin" valueType="num">
                                      <p:cBhvr additive="base">
                                        <p:cTn id="40" dur="500" fill="hold"/>
                                        <p:tgtEl>
                                          <p:spTgt spid="51212"/>
                                        </p:tgtEl>
                                        <p:attrNameLst>
                                          <p:attrName>ppt_x</p:attrName>
                                        </p:attrNameLst>
                                      </p:cBhvr>
                                      <p:tavLst>
                                        <p:tav tm="0">
                                          <p:val>
                                            <p:strVal val="#ppt_x"/>
                                          </p:val>
                                        </p:tav>
                                        <p:tav tm="100000">
                                          <p:val>
                                            <p:strVal val="#ppt_x"/>
                                          </p:val>
                                        </p:tav>
                                      </p:tavLst>
                                    </p:anim>
                                    <p:anim calcmode="lin" valueType="num">
                                      <p:cBhvr additive="base">
                                        <p:cTn id="41" dur="500" fill="hold"/>
                                        <p:tgtEl>
                                          <p:spTgt spid="51212"/>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14342"/>
                                        </p:tgtEl>
                                        <p:attrNameLst>
                                          <p:attrName>style.visibility</p:attrName>
                                        </p:attrNameLst>
                                      </p:cBhvr>
                                      <p:to>
                                        <p:strVal val="visible"/>
                                      </p:to>
                                    </p:set>
                                    <p:anim calcmode="lin" valueType="num">
                                      <p:cBhvr additive="base">
                                        <p:cTn id="45" dur="500" fill="hold"/>
                                        <p:tgtEl>
                                          <p:spTgt spid="14342"/>
                                        </p:tgtEl>
                                        <p:attrNameLst>
                                          <p:attrName>ppt_x</p:attrName>
                                        </p:attrNameLst>
                                      </p:cBhvr>
                                      <p:tavLst>
                                        <p:tav tm="0">
                                          <p:val>
                                            <p:strVal val="#ppt_x"/>
                                          </p:val>
                                        </p:tav>
                                        <p:tav tm="100000">
                                          <p:val>
                                            <p:strVal val="#ppt_x"/>
                                          </p:val>
                                        </p:tav>
                                      </p:tavLst>
                                    </p:anim>
                                    <p:anim calcmode="lin" valueType="num">
                                      <p:cBhvr additive="base">
                                        <p:cTn id="46" dur="500" fill="hold"/>
                                        <p:tgtEl>
                                          <p:spTgt spid="14342"/>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3000"/>
                            </p:stCondLst>
                            <p:childTnLst>
                              <p:par>
                                <p:cTn id="48" presetID="2" presetClass="entr" presetSubtype="4" fill="hold" nodeType="afterEffect">
                                  <p:stCondLst>
                                    <p:cond delay="0"/>
                                  </p:stCondLst>
                                  <p:childTnLst>
                                    <p:set>
                                      <p:cBhvr>
                                        <p:cTn id="49" dur="1" fill="hold">
                                          <p:stCondLst>
                                            <p:cond delay="0"/>
                                          </p:stCondLst>
                                        </p:cTn>
                                        <p:tgtEl>
                                          <p:spTgt spid="14355"/>
                                        </p:tgtEl>
                                        <p:attrNameLst>
                                          <p:attrName>style.visibility</p:attrName>
                                        </p:attrNameLst>
                                      </p:cBhvr>
                                      <p:to>
                                        <p:strVal val="visible"/>
                                      </p:to>
                                    </p:set>
                                    <p:anim calcmode="lin" valueType="num">
                                      <p:cBhvr additive="base">
                                        <p:cTn id="50" dur="500" fill="hold"/>
                                        <p:tgtEl>
                                          <p:spTgt spid="14355"/>
                                        </p:tgtEl>
                                        <p:attrNameLst>
                                          <p:attrName>ppt_x</p:attrName>
                                        </p:attrNameLst>
                                      </p:cBhvr>
                                      <p:tavLst>
                                        <p:tav tm="0">
                                          <p:val>
                                            <p:strVal val="#ppt_x"/>
                                          </p:val>
                                        </p:tav>
                                        <p:tav tm="100000">
                                          <p:val>
                                            <p:strVal val="#ppt_x"/>
                                          </p:val>
                                        </p:tav>
                                      </p:tavLst>
                                    </p:anim>
                                    <p:anim calcmode="lin" valueType="num">
                                      <p:cBhvr additive="base">
                                        <p:cTn id="51" dur="500" fill="hold"/>
                                        <p:tgtEl>
                                          <p:spTgt spid="14355"/>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500"/>
                            </p:stCondLst>
                            <p:childTnLst>
                              <p:par>
                                <p:cTn id="53" presetID="2" presetClass="entr" presetSubtype="8" fill="hold" nodeType="afterEffect">
                                  <p:stCondLst>
                                    <p:cond delay="0"/>
                                  </p:stCondLst>
                                  <p:childTnLst>
                                    <p:set>
                                      <p:cBhvr>
                                        <p:cTn id="54" dur="1" fill="hold">
                                          <p:stCondLst>
                                            <p:cond delay="0"/>
                                          </p:stCondLst>
                                        </p:cTn>
                                        <p:tgtEl>
                                          <p:spTgt spid="11273"/>
                                        </p:tgtEl>
                                        <p:attrNameLst>
                                          <p:attrName>style.visibility</p:attrName>
                                        </p:attrNameLst>
                                      </p:cBhvr>
                                      <p:to>
                                        <p:strVal val="visible"/>
                                      </p:to>
                                    </p:set>
                                    <p:anim calcmode="lin" valueType="num">
                                      <p:cBhvr additive="base">
                                        <p:cTn id="55" dur="500" fill="hold"/>
                                        <p:tgtEl>
                                          <p:spTgt spid="11273"/>
                                        </p:tgtEl>
                                        <p:attrNameLst>
                                          <p:attrName>ppt_x</p:attrName>
                                        </p:attrNameLst>
                                      </p:cBhvr>
                                      <p:tavLst>
                                        <p:tav tm="0">
                                          <p:val>
                                            <p:strVal val="0-#ppt_w/2"/>
                                          </p:val>
                                        </p:tav>
                                        <p:tav tm="100000">
                                          <p:val>
                                            <p:strVal val="#ppt_x"/>
                                          </p:val>
                                        </p:tav>
                                      </p:tavLst>
                                    </p:anim>
                                    <p:anim calcmode="lin" valueType="num">
                                      <p:cBhvr additive="base">
                                        <p:cTn id="56" dur="500" fill="hold"/>
                                        <p:tgtEl>
                                          <p:spTgt spid="11273"/>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4000"/>
                            </p:stCondLst>
                            <p:childTnLst>
                              <p:par>
                                <p:cTn id="58" presetID="26" presetClass="entr" presetSubtype="0" fill="hold" nodeType="afterEffect">
                                  <p:stCondLst>
                                    <p:cond delay="0"/>
                                  </p:stCondLst>
                                  <p:childTnLst>
                                    <p:set>
                                      <p:cBhvr>
                                        <p:cTn id="59" dur="1" fill="hold">
                                          <p:stCondLst>
                                            <p:cond delay="0"/>
                                          </p:stCondLst>
                                        </p:cTn>
                                        <p:tgtEl>
                                          <p:spTgt spid="14347"/>
                                        </p:tgtEl>
                                        <p:attrNameLst>
                                          <p:attrName>style.visibility</p:attrName>
                                        </p:attrNameLst>
                                      </p:cBhvr>
                                      <p:to>
                                        <p:strVal val="visible"/>
                                      </p:to>
                                    </p:set>
                                    <p:animEffect transition="in" filter="wipe(down)">
                                      <p:cBhvr>
                                        <p:cTn id="60" dur="580">
                                          <p:stCondLst>
                                            <p:cond delay="0"/>
                                          </p:stCondLst>
                                        </p:cTn>
                                        <p:tgtEl>
                                          <p:spTgt spid="14347"/>
                                        </p:tgtEl>
                                      </p:cBhvr>
                                    </p:animEffect>
                                    <p:anim calcmode="lin" valueType="num">
                                      <p:cBhvr>
                                        <p:cTn id="61" dur="1822" tmFilter="0,0; 0.14,0.36; 0.43,0.73; 0.71,0.91; 1.0,1.0">
                                          <p:stCondLst>
                                            <p:cond delay="0"/>
                                          </p:stCondLst>
                                        </p:cTn>
                                        <p:tgtEl>
                                          <p:spTgt spid="1434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434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434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434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4347"/>
                                        </p:tgtEl>
                                        <p:attrNameLst>
                                          <p:attrName>ppt_y</p:attrName>
                                        </p:attrNameLst>
                                      </p:cBhvr>
                                      <p:tavLst>
                                        <p:tav tm="0" fmla="#ppt_y-sin(pi*$)/81">
                                          <p:val>
                                            <p:fltVal val="0"/>
                                          </p:val>
                                        </p:tav>
                                        <p:tav tm="100000">
                                          <p:val>
                                            <p:fltVal val="1"/>
                                          </p:val>
                                        </p:tav>
                                      </p:tavLst>
                                    </p:anim>
                                    <p:animScale>
                                      <p:cBhvr>
                                        <p:cTn id="66" dur="26">
                                          <p:stCondLst>
                                            <p:cond delay="650"/>
                                          </p:stCondLst>
                                        </p:cTn>
                                        <p:tgtEl>
                                          <p:spTgt spid="14347"/>
                                        </p:tgtEl>
                                      </p:cBhvr>
                                      <p:to x="100000" y="60000"/>
                                    </p:animScale>
                                    <p:animScale>
                                      <p:cBhvr>
                                        <p:cTn id="67" dur="166" decel="50000">
                                          <p:stCondLst>
                                            <p:cond delay="676"/>
                                          </p:stCondLst>
                                        </p:cTn>
                                        <p:tgtEl>
                                          <p:spTgt spid="14347"/>
                                        </p:tgtEl>
                                      </p:cBhvr>
                                      <p:to x="100000" y="100000"/>
                                    </p:animScale>
                                    <p:animScale>
                                      <p:cBhvr>
                                        <p:cTn id="68" dur="26">
                                          <p:stCondLst>
                                            <p:cond delay="1312"/>
                                          </p:stCondLst>
                                        </p:cTn>
                                        <p:tgtEl>
                                          <p:spTgt spid="14347"/>
                                        </p:tgtEl>
                                      </p:cBhvr>
                                      <p:to x="100000" y="80000"/>
                                    </p:animScale>
                                    <p:animScale>
                                      <p:cBhvr>
                                        <p:cTn id="69" dur="166" decel="50000">
                                          <p:stCondLst>
                                            <p:cond delay="1338"/>
                                          </p:stCondLst>
                                        </p:cTn>
                                        <p:tgtEl>
                                          <p:spTgt spid="14347"/>
                                        </p:tgtEl>
                                      </p:cBhvr>
                                      <p:to x="100000" y="100000"/>
                                    </p:animScale>
                                    <p:animScale>
                                      <p:cBhvr>
                                        <p:cTn id="70" dur="26">
                                          <p:stCondLst>
                                            <p:cond delay="1642"/>
                                          </p:stCondLst>
                                        </p:cTn>
                                        <p:tgtEl>
                                          <p:spTgt spid="14347"/>
                                        </p:tgtEl>
                                      </p:cBhvr>
                                      <p:to x="100000" y="90000"/>
                                    </p:animScale>
                                    <p:animScale>
                                      <p:cBhvr>
                                        <p:cTn id="71" dur="166" decel="50000">
                                          <p:stCondLst>
                                            <p:cond delay="1668"/>
                                          </p:stCondLst>
                                        </p:cTn>
                                        <p:tgtEl>
                                          <p:spTgt spid="14347"/>
                                        </p:tgtEl>
                                      </p:cBhvr>
                                      <p:to x="100000" y="100000"/>
                                    </p:animScale>
                                    <p:animScale>
                                      <p:cBhvr>
                                        <p:cTn id="72" dur="26">
                                          <p:stCondLst>
                                            <p:cond delay="1808"/>
                                          </p:stCondLst>
                                        </p:cTn>
                                        <p:tgtEl>
                                          <p:spTgt spid="14347"/>
                                        </p:tgtEl>
                                      </p:cBhvr>
                                      <p:to x="100000" y="95000"/>
                                    </p:animScale>
                                    <p:animScale>
                                      <p:cBhvr>
                                        <p:cTn id="73" dur="166" decel="50000">
                                          <p:stCondLst>
                                            <p:cond delay="1834"/>
                                          </p:stCondLst>
                                        </p:cTn>
                                        <p:tgtEl>
                                          <p:spTgt spid="14347"/>
                                        </p:tgtEl>
                                      </p:cBhvr>
                                      <p:to x="100000" y="100000"/>
                                    </p:animScale>
                                  </p:childTnLst>
                                </p:cTn>
                              </p:par>
                            </p:childTnLst>
                          </p:cTn>
                        </p:par>
                        <p:par>
                          <p:cTn id="74" fill="hold" nodeType="afterGroup">
                            <p:stCondLst>
                              <p:cond delay="6000"/>
                            </p:stCondLst>
                            <p:childTnLst>
                              <p:par>
                                <p:cTn id="75" presetID="26" presetClass="entr" presetSubtype="0" fill="hold" grpId="0" nodeType="afterEffect">
                                  <p:stCondLst>
                                    <p:cond delay="0"/>
                                  </p:stCondLst>
                                  <p:childTnLst>
                                    <p:set>
                                      <p:cBhvr>
                                        <p:cTn id="76" dur="1" fill="hold">
                                          <p:stCondLst>
                                            <p:cond delay="0"/>
                                          </p:stCondLst>
                                        </p:cTn>
                                        <p:tgtEl>
                                          <p:spTgt spid="14348"/>
                                        </p:tgtEl>
                                        <p:attrNameLst>
                                          <p:attrName>style.visibility</p:attrName>
                                        </p:attrNameLst>
                                      </p:cBhvr>
                                      <p:to>
                                        <p:strVal val="visible"/>
                                      </p:to>
                                    </p:set>
                                    <p:animEffect transition="in" filter="wipe(down)">
                                      <p:cBhvr>
                                        <p:cTn id="77" dur="580">
                                          <p:stCondLst>
                                            <p:cond delay="0"/>
                                          </p:stCondLst>
                                        </p:cTn>
                                        <p:tgtEl>
                                          <p:spTgt spid="14348"/>
                                        </p:tgtEl>
                                      </p:cBhvr>
                                    </p:animEffect>
                                    <p:anim calcmode="lin" valueType="num">
                                      <p:cBhvr>
                                        <p:cTn id="78" dur="1822" tmFilter="0,0; 0.14,0.36; 0.43,0.73; 0.71,0.91; 1.0,1.0">
                                          <p:stCondLst>
                                            <p:cond delay="0"/>
                                          </p:stCondLst>
                                        </p:cTn>
                                        <p:tgtEl>
                                          <p:spTgt spid="1434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34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34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34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348"/>
                                        </p:tgtEl>
                                        <p:attrNameLst>
                                          <p:attrName>ppt_y</p:attrName>
                                        </p:attrNameLst>
                                      </p:cBhvr>
                                      <p:tavLst>
                                        <p:tav tm="0" fmla="#ppt_y-sin(pi*$)/81">
                                          <p:val>
                                            <p:fltVal val="0"/>
                                          </p:val>
                                        </p:tav>
                                        <p:tav tm="100000">
                                          <p:val>
                                            <p:fltVal val="1"/>
                                          </p:val>
                                        </p:tav>
                                      </p:tavLst>
                                    </p:anim>
                                    <p:animScale>
                                      <p:cBhvr>
                                        <p:cTn id="83" dur="26">
                                          <p:stCondLst>
                                            <p:cond delay="650"/>
                                          </p:stCondLst>
                                        </p:cTn>
                                        <p:tgtEl>
                                          <p:spTgt spid="14348"/>
                                        </p:tgtEl>
                                      </p:cBhvr>
                                      <p:to x="100000" y="60000"/>
                                    </p:animScale>
                                    <p:animScale>
                                      <p:cBhvr>
                                        <p:cTn id="84" dur="166" decel="50000">
                                          <p:stCondLst>
                                            <p:cond delay="676"/>
                                          </p:stCondLst>
                                        </p:cTn>
                                        <p:tgtEl>
                                          <p:spTgt spid="14348"/>
                                        </p:tgtEl>
                                      </p:cBhvr>
                                      <p:to x="100000" y="100000"/>
                                    </p:animScale>
                                    <p:animScale>
                                      <p:cBhvr>
                                        <p:cTn id="85" dur="26">
                                          <p:stCondLst>
                                            <p:cond delay="1312"/>
                                          </p:stCondLst>
                                        </p:cTn>
                                        <p:tgtEl>
                                          <p:spTgt spid="14348"/>
                                        </p:tgtEl>
                                      </p:cBhvr>
                                      <p:to x="100000" y="80000"/>
                                    </p:animScale>
                                    <p:animScale>
                                      <p:cBhvr>
                                        <p:cTn id="86" dur="166" decel="50000">
                                          <p:stCondLst>
                                            <p:cond delay="1338"/>
                                          </p:stCondLst>
                                        </p:cTn>
                                        <p:tgtEl>
                                          <p:spTgt spid="14348"/>
                                        </p:tgtEl>
                                      </p:cBhvr>
                                      <p:to x="100000" y="100000"/>
                                    </p:animScale>
                                    <p:animScale>
                                      <p:cBhvr>
                                        <p:cTn id="87" dur="26">
                                          <p:stCondLst>
                                            <p:cond delay="1642"/>
                                          </p:stCondLst>
                                        </p:cTn>
                                        <p:tgtEl>
                                          <p:spTgt spid="14348"/>
                                        </p:tgtEl>
                                      </p:cBhvr>
                                      <p:to x="100000" y="90000"/>
                                    </p:animScale>
                                    <p:animScale>
                                      <p:cBhvr>
                                        <p:cTn id="88" dur="166" decel="50000">
                                          <p:stCondLst>
                                            <p:cond delay="1668"/>
                                          </p:stCondLst>
                                        </p:cTn>
                                        <p:tgtEl>
                                          <p:spTgt spid="14348"/>
                                        </p:tgtEl>
                                      </p:cBhvr>
                                      <p:to x="100000" y="100000"/>
                                    </p:animScale>
                                    <p:animScale>
                                      <p:cBhvr>
                                        <p:cTn id="89" dur="26">
                                          <p:stCondLst>
                                            <p:cond delay="1808"/>
                                          </p:stCondLst>
                                        </p:cTn>
                                        <p:tgtEl>
                                          <p:spTgt spid="14348"/>
                                        </p:tgtEl>
                                      </p:cBhvr>
                                      <p:to x="100000" y="95000"/>
                                    </p:animScale>
                                    <p:animScale>
                                      <p:cBhvr>
                                        <p:cTn id="90" dur="166" decel="50000">
                                          <p:stCondLst>
                                            <p:cond delay="1834"/>
                                          </p:stCondLst>
                                        </p:cTn>
                                        <p:tgtEl>
                                          <p:spTgt spid="14348"/>
                                        </p:tgtEl>
                                      </p:cBhvr>
                                      <p:to x="100000" y="100000"/>
                                    </p:animScale>
                                  </p:childTnLst>
                                </p:cTn>
                              </p:par>
                            </p:childTnLst>
                          </p:cTn>
                        </p:par>
                        <p:par>
                          <p:cTn id="91" fill="hold" nodeType="afterGroup">
                            <p:stCondLst>
                              <p:cond delay="8000"/>
                            </p:stCondLst>
                            <p:childTnLst>
                              <p:par>
                                <p:cTn id="92" presetID="16" presetClass="entr" presetSubtype="21" fill="hold" nodeType="afterEffect">
                                  <p:stCondLst>
                                    <p:cond delay="0"/>
                                  </p:stCondLst>
                                  <p:childTnLst>
                                    <p:set>
                                      <p:cBhvr>
                                        <p:cTn id="93" dur="1" fill="hold">
                                          <p:stCondLst>
                                            <p:cond delay="0"/>
                                          </p:stCondLst>
                                        </p:cTn>
                                        <p:tgtEl>
                                          <p:spTgt spid="51207"/>
                                        </p:tgtEl>
                                        <p:attrNameLst>
                                          <p:attrName>style.visibility</p:attrName>
                                        </p:attrNameLst>
                                      </p:cBhvr>
                                      <p:to>
                                        <p:strVal val="visible"/>
                                      </p:to>
                                    </p:set>
                                    <p:animEffect transition="in" filter="barn(inVertical)">
                                      <p:cBhvr>
                                        <p:cTn id="94" dur="500"/>
                                        <p:tgtEl>
                                          <p:spTgt spid="51207"/>
                                        </p:tgtEl>
                                      </p:cBhvr>
                                    </p:animEffect>
                                  </p:childTnLst>
                                </p:cTn>
                              </p:par>
                            </p:childTnLst>
                          </p:cTn>
                        </p:par>
                        <p:par>
                          <p:cTn id="95" fill="hold" nodeType="afterGroup">
                            <p:stCondLst>
                              <p:cond delay="8500"/>
                            </p:stCondLst>
                            <p:childTnLst>
                              <p:par>
                                <p:cTn id="96" presetID="2" presetClass="entr" presetSubtype="8" fill="hold" nodeType="afterEffect">
                                  <p:stCondLst>
                                    <p:cond delay="0"/>
                                  </p:stCondLst>
                                  <p:childTnLst>
                                    <p:set>
                                      <p:cBhvr>
                                        <p:cTn id="97" dur="1" fill="hold">
                                          <p:stCondLst>
                                            <p:cond delay="0"/>
                                          </p:stCondLst>
                                        </p:cTn>
                                        <p:tgtEl>
                                          <p:spTgt spid="11277"/>
                                        </p:tgtEl>
                                        <p:attrNameLst>
                                          <p:attrName>style.visibility</p:attrName>
                                        </p:attrNameLst>
                                      </p:cBhvr>
                                      <p:to>
                                        <p:strVal val="visible"/>
                                      </p:to>
                                    </p:set>
                                    <p:anim calcmode="lin" valueType="num">
                                      <p:cBhvr additive="base">
                                        <p:cTn id="98" dur="500" fill="hold"/>
                                        <p:tgtEl>
                                          <p:spTgt spid="11277"/>
                                        </p:tgtEl>
                                        <p:attrNameLst>
                                          <p:attrName>ppt_x</p:attrName>
                                        </p:attrNameLst>
                                      </p:cBhvr>
                                      <p:tavLst>
                                        <p:tav tm="0">
                                          <p:val>
                                            <p:strVal val="0-#ppt_w/2"/>
                                          </p:val>
                                        </p:tav>
                                        <p:tav tm="100000">
                                          <p:val>
                                            <p:strVal val="#ppt_x"/>
                                          </p:val>
                                        </p:tav>
                                      </p:tavLst>
                                    </p:anim>
                                    <p:anim calcmode="lin" valueType="num">
                                      <p:cBhvr additive="base">
                                        <p:cTn id="99" dur="500" fill="hold"/>
                                        <p:tgtEl>
                                          <p:spTgt spid="11277"/>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9000"/>
                            </p:stCondLst>
                            <p:childTnLst>
                              <p:par>
                                <p:cTn id="101" presetID="16" presetClass="entr" presetSubtype="21" fill="hold" grpId="0" nodeType="afterEffect">
                                  <p:stCondLst>
                                    <p:cond delay="0"/>
                                  </p:stCondLst>
                                  <p:childTnLst>
                                    <p:set>
                                      <p:cBhvr>
                                        <p:cTn id="102" dur="1" fill="hold">
                                          <p:stCondLst>
                                            <p:cond delay="0"/>
                                          </p:stCondLst>
                                        </p:cTn>
                                        <p:tgtEl>
                                          <p:spTgt spid="14346"/>
                                        </p:tgtEl>
                                        <p:attrNameLst>
                                          <p:attrName>style.visibility</p:attrName>
                                        </p:attrNameLst>
                                      </p:cBhvr>
                                      <p:to>
                                        <p:strVal val="visible"/>
                                      </p:to>
                                    </p:set>
                                    <p:animEffect transition="in" filter="barn(inVertical)">
                                      <p:cBhvr>
                                        <p:cTn id="103" dur="500"/>
                                        <p:tgtEl>
                                          <p:spTgt spid="14346"/>
                                        </p:tgtEl>
                                      </p:cBhvr>
                                    </p:animEffect>
                                  </p:childTnLst>
                                </p:cTn>
                              </p:par>
                            </p:childTnLst>
                          </p:cTn>
                        </p:par>
                        <p:par>
                          <p:cTn id="104" fill="hold" nodeType="afterGroup">
                            <p:stCondLst>
                              <p:cond delay="9500"/>
                            </p:stCondLst>
                            <p:childTnLst>
                              <p:par>
                                <p:cTn id="105" presetID="16" presetClass="entr" presetSubtype="21" fill="hold" nodeType="afterEffect">
                                  <p:stCondLst>
                                    <p:cond delay="0"/>
                                  </p:stCondLst>
                                  <p:childTnLst>
                                    <p:set>
                                      <p:cBhvr>
                                        <p:cTn id="106" dur="1" fill="hold">
                                          <p:stCondLst>
                                            <p:cond delay="0"/>
                                          </p:stCondLst>
                                        </p:cTn>
                                        <p:tgtEl>
                                          <p:spTgt spid="14356"/>
                                        </p:tgtEl>
                                        <p:attrNameLst>
                                          <p:attrName>style.visibility</p:attrName>
                                        </p:attrNameLst>
                                      </p:cBhvr>
                                      <p:to>
                                        <p:strVal val="visible"/>
                                      </p:to>
                                    </p:set>
                                    <p:animEffect transition="in" filter="barn(inVertical)">
                                      <p:cBhvr>
                                        <p:cTn id="107" dur="500"/>
                                        <p:tgtEl>
                                          <p:spTgt spid="14356"/>
                                        </p:tgtEl>
                                      </p:cBhvr>
                                    </p:animEffect>
                                  </p:childTnLst>
                                </p:cTn>
                              </p:par>
                            </p:childTnLst>
                          </p:cTn>
                        </p:par>
                        <p:par>
                          <p:cTn id="108" fill="hold" nodeType="afterGroup">
                            <p:stCondLst>
                              <p:cond delay="10000"/>
                            </p:stCondLst>
                            <p:childTnLst>
                              <p:par>
                                <p:cTn id="109" presetID="26" presetClass="entr" presetSubtype="0" fill="hold" nodeType="afterEffect">
                                  <p:stCondLst>
                                    <p:cond delay="0"/>
                                  </p:stCondLst>
                                  <p:childTnLst>
                                    <p:set>
                                      <p:cBhvr>
                                        <p:cTn id="110" dur="1" fill="hold">
                                          <p:stCondLst>
                                            <p:cond delay="0"/>
                                          </p:stCondLst>
                                        </p:cTn>
                                        <p:tgtEl>
                                          <p:spTgt spid="14353"/>
                                        </p:tgtEl>
                                        <p:attrNameLst>
                                          <p:attrName>style.visibility</p:attrName>
                                        </p:attrNameLst>
                                      </p:cBhvr>
                                      <p:to>
                                        <p:strVal val="visible"/>
                                      </p:to>
                                    </p:set>
                                    <p:animEffect transition="in" filter="wipe(down)">
                                      <p:cBhvr>
                                        <p:cTn id="111" dur="580">
                                          <p:stCondLst>
                                            <p:cond delay="0"/>
                                          </p:stCondLst>
                                        </p:cTn>
                                        <p:tgtEl>
                                          <p:spTgt spid="14353"/>
                                        </p:tgtEl>
                                      </p:cBhvr>
                                    </p:animEffect>
                                    <p:anim calcmode="lin" valueType="num">
                                      <p:cBhvr>
                                        <p:cTn id="112" dur="1822" tmFilter="0,0; 0.14,0.36; 0.43,0.73; 0.71,0.91; 1.0,1.0">
                                          <p:stCondLst>
                                            <p:cond delay="0"/>
                                          </p:stCondLst>
                                        </p:cTn>
                                        <p:tgtEl>
                                          <p:spTgt spid="14353"/>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4353"/>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4353"/>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4353"/>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4353"/>
                                        </p:tgtEl>
                                        <p:attrNameLst>
                                          <p:attrName>ppt_y</p:attrName>
                                        </p:attrNameLst>
                                      </p:cBhvr>
                                      <p:tavLst>
                                        <p:tav tm="0" fmla="#ppt_y-sin(pi*$)/81">
                                          <p:val>
                                            <p:fltVal val="0"/>
                                          </p:val>
                                        </p:tav>
                                        <p:tav tm="100000">
                                          <p:val>
                                            <p:fltVal val="1"/>
                                          </p:val>
                                        </p:tav>
                                      </p:tavLst>
                                    </p:anim>
                                    <p:animScale>
                                      <p:cBhvr>
                                        <p:cTn id="117" dur="26">
                                          <p:stCondLst>
                                            <p:cond delay="650"/>
                                          </p:stCondLst>
                                        </p:cTn>
                                        <p:tgtEl>
                                          <p:spTgt spid="14353"/>
                                        </p:tgtEl>
                                      </p:cBhvr>
                                      <p:to x="100000" y="60000"/>
                                    </p:animScale>
                                    <p:animScale>
                                      <p:cBhvr>
                                        <p:cTn id="118" dur="166" decel="50000">
                                          <p:stCondLst>
                                            <p:cond delay="676"/>
                                          </p:stCondLst>
                                        </p:cTn>
                                        <p:tgtEl>
                                          <p:spTgt spid="14353"/>
                                        </p:tgtEl>
                                      </p:cBhvr>
                                      <p:to x="100000" y="100000"/>
                                    </p:animScale>
                                    <p:animScale>
                                      <p:cBhvr>
                                        <p:cTn id="119" dur="26">
                                          <p:stCondLst>
                                            <p:cond delay="1312"/>
                                          </p:stCondLst>
                                        </p:cTn>
                                        <p:tgtEl>
                                          <p:spTgt spid="14353"/>
                                        </p:tgtEl>
                                      </p:cBhvr>
                                      <p:to x="100000" y="80000"/>
                                    </p:animScale>
                                    <p:animScale>
                                      <p:cBhvr>
                                        <p:cTn id="120" dur="166" decel="50000">
                                          <p:stCondLst>
                                            <p:cond delay="1338"/>
                                          </p:stCondLst>
                                        </p:cTn>
                                        <p:tgtEl>
                                          <p:spTgt spid="14353"/>
                                        </p:tgtEl>
                                      </p:cBhvr>
                                      <p:to x="100000" y="100000"/>
                                    </p:animScale>
                                    <p:animScale>
                                      <p:cBhvr>
                                        <p:cTn id="121" dur="26">
                                          <p:stCondLst>
                                            <p:cond delay="1642"/>
                                          </p:stCondLst>
                                        </p:cTn>
                                        <p:tgtEl>
                                          <p:spTgt spid="14353"/>
                                        </p:tgtEl>
                                      </p:cBhvr>
                                      <p:to x="100000" y="90000"/>
                                    </p:animScale>
                                    <p:animScale>
                                      <p:cBhvr>
                                        <p:cTn id="122" dur="166" decel="50000">
                                          <p:stCondLst>
                                            <p:cond delay="1668"/>
                                          </p:stCondLst>
                                        </p:cTn>
                                        <p:tgtEl>
                                          <p:spTgt spid="14353"/>
                                        </p:tgtEl>
                                      </p:cBhvr>
                                      <p:to x="100000" y="100000"/>
                                    </p:animScale>
                                    <p:animScale>
                                      <p:cBhvr>
                                        <p:cTn id="123" dur="26">
                                          <p:stCondLst>
                                            <p:cond delay="1808"/>
                                          </p:stCondLst>
                                        </p:cTn>
                                        <p:tgtEl>
                                          <p:spTgt spid="14353"/>
                                        </p:tgtEl>
                                      </p:cBhvr>
                                      <p:to x="100000" y="95000"/>
                                    </p:animScale>
                                    <p:animScale>
                                      <p:cBhvr>
                                        <p:cTn id="124" dur="166" decel="50000">
                                          <p:stCondLst>
                                            <p:cond delay="1834"/>
                                          </p:stCondLst>
                                        </p:cTn>
                                        <p:tgtEl>
                                          <p:spTgt spid="14353"/>
                                        </p:tgtEl>
                                      </p:cBhvr>
                                      <p:to x="100000" y="100000"/>
                                    </p:animScale>
                                  </p:childTnLst>
                                </p:cTn>
                              </p:par>
                            </p:childTnLst>
                          </p:cTn>
                        </p:par>
                        <p:par>
                          <p:cTn id="125" fill="hold" nodeType="afterGroup">
                            <p:stCondLst>
                              <p:cond delay="12000"/>
                            </p:stCondLst>
                            <p:childTnLst>
                              <p:par>
                                <p:cTn id="126" presetID="26" presetClass="entr" presetSubtype="0" fill="hold" grpId="0" nodeType="afterEffect">
                                  <p:stCondLst>
                                    <p:cond delay="0"/>
                                  </p:stCondLst>
                                  <p:childTnLst>
                                    <p:set>
                                      <p:cBhvr>
                                        <p:cTn id="127" dur="1" fill="hold">
                                          <p:stCondLst>
                                            <p:cond delay="0"/>
                                          </p:stCondLst>
                                        </p:cTn>
                                        <p:tgtEl>
                                          <p:spTgt spid="14354"/>
                                        </p:tgtEl>
                                        <p:attrNameLst>
                                          <p:attrName>style.visibility</p:attrName>
                                        </p:attrNameLst>
                                      </p:cBhvr>
                                      <p:to>
                                        <p:strVal val="visible"/>
                                      </p:to>
                                    </p:set>
                                    <p:animEffect transition="in" filter="wipe(down)">
                                      <p:cBhvr>
                                        <p:cTn id="128" dur="580">
                                          <p:stCondLst>
                                            <p:cond delay="0"/>
                                          </p:stCondLst>
                                        </p:cTn>
                                        <p:tgtEl>
                                          <p:spTgt spid="14354"/>
                                        </p:tgtEl>
                                      </p:cBhvr>
                                    </p:animEffect>
                                    <p:anim calcmode="lin" valueType="num">
                                      <p:cBhvr>
                                        <p:cTn id="129" dur="1822" tmFilter="0,0; 0.14,0.36; 0.43,0.73; 0.71,0.91; 1.0,1.0">
                                          <p:stCondLst>
                                            <p:cond delay="0"/>
                                          </p:stCondLst>
                                        </p:cTn>
                                        <p:tgtEl>
                                          <p:spTgt spid="14354"/>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4354"/>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4354"/>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4354"/>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4354"/>
                                        </p:tgtEl>
                                        <p:attrNameLst>
                                          <p:attrName>ppt_y</p:attrName>
                                        </p:attrNameLst>
                                      </p:cBhvr>
                                      <p:tavLst>
                                        <p:tav tm="0" fmla="#ppt_y-sin(pi*$)/81">
                                          <p:val>
                                            <p:fltVal val="0"/>
                                          </p:val>
                                        </p:tav>
                                        <p:tav tm="100000">
                                          <p:val>
                                            <p:fltVal val="1"/>
                                          </p:val>
                                        </p:tav>
                                      </p:tavLst>
                                    </p:anim>
                                    <p:animScale>
                                      <p:cBhvr>
                                        <p:cTn id="134" dur="26">
                                          <p:stCondLst>
                                            <p:cond delay="650"/>
                                          </p:stCondLst>
                                        </p:cTn>
                                        <p:tgtEl>
                                          <p:spTgt spid="14354"/>
                                        </p:tgtEl>
                                      </p:cBhvr>
                                      <p:to x="100000" y="60000"/>
                                    </p:animScale>
                                    <p:animScale>
                                      <p:cBhvr>
                                        <p:cTn id="135" dur="166" decel="50000">
                                          <p:stCondLst>
                                            <p:cond delay="676"/>
                                          </p:stCondLst>
                                        </p:cTn>
                                        <p:tgtEl>
                                          <p:spTgt spid="14354"/>
                                        </p:tgtEl>
                                      </p:cBhvr>
                                      <p:to x="100000" y="100000"/>
                                    </p:animScale>
                                    <p:animScale>
                                      <p:cBhvr>
                                        <p:cTn id="136" dur="26">
                                          <p:stCondLst>
                                            <p:cond delay="1312"/>
                                          </p:stCondLst>
                                        </p:cTn>
                                        <p:tgtEl>
                                          <p:spTgt spid="14354"/>
                                        </p:tgtEl>
                                      </p:cBhvr>
                                      <p:to x="100000" y="80000"/>
                                    </p:animScale>
                                    <p:animScale>
                                      <p:cBhvr>
                                        <p:cTn id="137" dur="166" decel="50000">
                                          <p:stCondLst>
                                            <p:cond delay="1338"/>
                                          </p:stCondLst>
                                        </p:cTn>
                                        <p:tgtEl>
                                          <p:spTgt spid="14354"/>
                                        </p:tgtEl>
                                      </p:cBhvr>
                                      <p:to x="100000" y="100000"/>
                                    </p:animScale>
                                    <p:animScale>
                                      <p:cBhvr>
                                        <p:cTn id="138" dur="26">
                                          <p:stCondLst>
                                            <p:cond delay="1642"/>
                                          </p:stCondLst>
                                        </p:cTn>
                                        <p:tgtEl>
                                          <p:spTgt spid="14354"/>
                                        </p:tgtEl>
                                      </p:cBhvr>
                                      <p:to x="100000" y="90000"/>
                                    </p:animScale>
                                    <p:animScale>
                                      <p:cBhvr>
                                        <p:cTn id="139" dur="166" decel="50000">
                                          <p:stCondLst>
                                            <p:cond delay="1668"/>
                                          </p:stCondLst>
                                        </p:cTn>
                                        <p:tgtEl>
                                          <p:spTgt spid="14354"/>
                                        </p:tgtEl>
                                      </p:cBhvr>
                                      <p:to x="100000" y="100000"/>
                                    </p:animScale>
                                    <p:animScale>
                                      <p:cBhvr>
                                        <p:cTn id="140" dur="26">
                                          <p:stCondLst>
                                            <p:cond delay="1808"/>
                                          </p:stCondLst>
                                        </p:cTn>
                                        <p:tgtEl>
                                          <p:spTgt spid="14354"/>
                                        </p:tgtEl>
                                      </p:cBhvr>
                                      <p:to x="100000" y="95000"/>
                                    </p:animScale>
                                    <p:animScale>
                                      <p:cBhvr>
                                        <p:cTn id="141" dur="166" decel="50000">
                                          <p:stCondLst>
                                            <p:cond delay="1834"/>
                                          </p:stCondLst>
                                        </p:cTn>
                                        <p:tgtEl>
                                          <p:spTgt spid="14354"/>
                                        </p:tgtEl>
                                      </p:cBhvr>
                                      <p:to x="100000" y="100000"/>
                                    </p:animScale>
                                  </p:childTnLst>
                                </p:cTn>
                              </p:par>
                            </p:childTnLst>
                          </p:cTn>
                        </p:par>
                        <p:par>
                          <p:cTn id="142" fill="hold" nodeType="afterGroup">
                            <p:stCondLst>
                              <p:cond delay="14000"/>
                            </p:stCondLst>
                            <p:childTnLst>
                              <p:par>
                                <p:cTn id="143" presetID="21" presetClass="entr" presetSubtype="1" fill="hold" nodeType="afterEffect">
                                  <p:stCondLst>
                                    <p:cond delay="0"/>
                                  </p:stCondLst>
                                  <p:childTnLst>
                                    <p:set>
                                      <p:cBhvr>
                                        <p:cTn id="144" dur="1" fill="hold">
                                          <p:stCondLst>
                                            <p:cond delay="0"/>
                                          </p:stCondLst>
                                        </p:cTn>
                                        <p:tgtEl>
                                          <p:spTgt spid="51203"/>
                                        </p:tgtEl>
                                        <p:attrNameLst>
                                          <p:attrName>style.visibility</p:attrName>
                                        </p:attrNameLst>
                                      </p:cBhvr>
                                      <p:to>
                                        <p:strVal val="visible"/>
                                      </p:to>
                                    </p:set>
                                    <p:animEffect transition="in" filter="wheel(1)">
                                      <p:cBhvr>
                                        <p:cTn id="145" dur="2000"/>
                                        <p:tgtEl>
                                          <p:spTgt spid="51203"/>
                                        </p:tgtEl>
                                      </p:cBhvr>
                                    </p:animEffect>
                                  </p:childTnLst>
                                </p:cTn>
                              </p:par>
                            </p:childTnLst>
                          </p:cTn>
                        </p:par>
                        <p:par>
                          <p:cTn id="146" fill="hold" nodeType="afterGroup">
                            <p:stCondLst>
                              <p:cond delay="16000"/>
                            </p:stCondLst>
                            <p:childTnLst>
                              <p:par>
                                <p:cTn id="147" presetID="21" presetClass="entr" presetSubtype="1" fill="hold" grpId="0" nodeType="afterEffect">
                                  <p:stCondLst>
                                    <p:cond delay="0"/>
                                  </p:stCondLst>
                                  <p:childTnLst>
                                    <p:set>
                                      <p:cBhvr>
                                        <p:cTn id="148" dur="1" fill="hold">
                                          <p:stCondLst>
                                            <p:cond delay="0"/>
                                          </p:stCondLst>
                                        </p:cTn>
                                        <p:tgtEl>
                                          <p:spTgt spid="14350"/>
                                        </p:tgtEl>
                                        <p:attrNameLst>
                                          <p:attrName>style.visibility</p:attrName>
                                        </p:attrNameLst>
                                      </p:cBhvr>
                                      <p:to>
                                        <p:strVal val="visible"/>
                                      </p:to>
                                    </p:set>
                                    <p:animEffect transition="in" filter="wheel(1)">
                                      <p:cBhvr>
                                        <p:cTn id="149" dur="2000"/>
                                        <p:tgtEl>
                                          <p:spTgt spid="14350"/>
                                        </p:tgtEl>
                                      </p:cBhvr>
                                    </p:animEffect>
                                  </p:childTnLst>
                                </p:cTn>
                              </p:par>
                            </p:childTnLst>
                          </p:cTn>
                        </p:par>
                        <p:par>
                          <p:cTn id="150" fill="hold" nodeType="afterGroup">
                            <p:stCondLst>
                              <p:cond delay="18000"/>
                            </p:stCondLst>
                            <p:childTnLst>
                              <p:par>
                                <p:cTn id="151" presetID="21" presetClass="entr" presetSubtype="1" fill="hold" nodeType="afterEffect">
                                  <p:stCondLst>
                                    <p:cond delay="0"/>
                                  </p:stCondLst>
                                  <p:childTnLst>
                                    <p:set>
                                      <p:cBhvr>
                                        <p:cTn id="152" dur="1" fill="hold">
                                          <p:stCondLst>
                                            <p:cond delay="0"/>
                                          </p:stCondLst>
                                        </p:cTn>
                                        <p:tgtEl>
                                          <p:spTgt spid="14357"/>
                                        </p:tgtEl>
                                        <p:attrNameLst>
                                          <p:attrName>style.visibility</p:attrName>
                                        </p:attrNameLst>
                                      </p:cBhvr>
                                      <p:to>
                                        <p:strVal val="visible"/>
                                      </p:to>
                                    </p:set>
                                    <p:animEffect transition="in" filter="wheel(1)">
                                      <p:cBhvr>
                                        <p:cTn id="153" dur="2000"/>
                                        <p:tgtEl>
                                          <p:spTgt spid="14357"/>
                                        </p:tgtEl>
                                      </p:cBhvr>
                                    </p:animEffect>
                                  </p:childTnLst>
                                </p:cTn>
                              </p:par>
                            </p:childTnLst>
                          </p:cTn>
                        </p:par>
                        <p:par>
                          <p:cTn id="154" fill="hold" nodeType="afterGroup">
                            <p:stCondLst>
                              <p:cond delay="20000"/>
                            </p:stCondLst>
                            <p:childTnLst>
                              <p:par>
                                <p:cTn id="155" presetID="2" presetClass="entr" presetSubtype="8" fill="hold" nodeType="afterEffect">
                                  <p:stCondLst>
                                    <p:cond delay="0"/>
                                  </p:stCondLst>
                                  <p:childTnLst>
                                    <p:set>
                                      <p:cBhvr>
                                        <p:cTn id="156" dur="1" fill="hold">
                                          <p:stCondLst>
                                            <p:cond delay="0"/>
                                          </p:stCondLst>
                                        </p:cTn>
                                        <p:tgtEl>
                                          <p:spTgt spid="11280"/>
                                        </p:tgtEl>
                                        <p:attrNameLst>
                                          <p:attrName>style.visibility</p:attrName>
                                        </p:attrNameLst>
                                      </p:cBhvr>
                                      <p:to>
                                        <p:strVal val="visible"/>
                                      </p:to>
                                    </p:set>
                                    <p:anim calcmode="lin" valueType="num">
                                      <p:cBhvr additive="base">
                                        <p:cTn id="157" dur="500" fill="hold"/>
                                        <p:tgtEl>
                                          <p:spTgt spid="11280"/>
                                        </p:tgtEl>
                                        <p:attrNameLst>
                                          <p:attrName>ppt_x</p:attrName>
                                        </p:attrNameLst>
                                      </p:cBhvr>
                                      <p:tavLst>
                                        <p:tav tm="0">
                                          <p:val>
                                            <p:strVal val="0-#ppt_w/2"/>
                                          </p:val>
                                        </p:tav>
                                        <p:tav tm="100000">
                                          <p:val>
                                            <p:strVal val="#ppt_x"/>
                                          </p:val>
                                        </p:tav>
                                      </p:tavLst>
                                    </p:anim>
                                    <p:anim calcmode="lin" valueType="num">
                                      <p:cBhvr additive="base">
                                        <p:cTn id="158"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4" grpId="0" animBg="1"/>
      <p:bldP spid="14346" grpId="0"/>
      <p:bldP spid="14348" grpId="0" animBg="1"/>
      <p:bldP spid="14350" grpId="0"/>
      <p:bldP spid="143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页脚占位符 3"/>
          <p:cNvSpPr txBox="1">
            <a:spLocks noGrp="1"/>
          </p:cNvSpPr>
          <p:nvPr/>
        </p:nvSpPr>
        <p:spPr bwMode="auto">
          <a:xfrm>
            <a:off x="8570913" y="6381750"/>
            <a:ext cx="2133600" cy="244475"/>
          </a:xfrm>
          <a:prstGeom prst="rect">
            <a:avLst/>
          </a:prstGeom>
          <a:noFill/>
          <a:ln w="9525">
            <a:noFill/>
            <a:miter lim="800000"/>
            <a:headEnd/>
            <a:tailEnd/>
          </a:ln>
        </p:spPr>
        <p:txBody>
          <a:bodyPr/>
          <a:lstStyle/>
          <a:p>
            <a:r>
              <a:rPr lang="en-US" altLang="zh-CN"/>
              <a:t>   </a:t>
            </a:r>
          </a:p>
          <a:p>
            <a:r>
              <a:rPr lang="en-US" altLang="zh-CN"/>
              <a:t>   </a:t>
            </a:r>
          </a:p>
        </p:txBody>
      </p:sp>
      <p:sp>
        <p:nvSpPr>
          <p:cNvPr id="15363" name="AutoShape 3"/>
          <p:cNvSpPr>
            <a:spLocks noChangeArrowheads="1"/>
          </p:cNvSpPr>
          <p:nvPr/>
        </p:nvSpPr>
        <p:spPr bwMode="gray">
          <a:xfrm>
            <a:off x="2332038" y="2392363"/>
            <a:ext cx="2297112" cy="3155950"/>
          </a:xfrm>
          <a:prstGeom prst="roundRect">
            <a:avLst>
              <a:gd name="adj" fmla="val 4690"/>
            </a:avLst>
          </a:prstGeom>
          <a:solidFill>
            <a:srgbClr val="A9DC86"/>
          </a:solidFill>
          <a:ln w="9525">
            <a:round/>
            <a:headEnd/>
            <a:tailEnd/>
          </a:ln>
          <a:scene3d>
            <a:camera prst="legacyObliqueTopRight"/>
            <a:lightRig rig="legacyFlat3" dir="b"/>
          </a:scene3d>
          <a:sp3d extrusionH="430200" prstMaterial="legacyMatte">
            <a:bevelT w="13500" h="13500" prst="angle"/>
            <a:bevelB w="13500" h="13500" prst="angle"/>
            <a:extrusionClr>
              <a:srgbClr val="A9DC86"/>
            </a:extrusionClr>
          </a:sp3d>
        </p:spPr>
        <p:txBody>
          <a:bodyPr wrap="none" anchor="ctr">
            <a:flatTx/>
          </a:bodyPr>
          <a:lstStyle/>
          <a:p>
            <a:endParaRPr lang="zh-CN" altLang="zh-CN"/>
          </a:p>
        </p:txBody>
      </p:sp>
      <p:sp>
        <p:nvSpPr>
          <p:cNvPr id="277509" name="AutoShape 4"/>
          <p:cNvSpPr>
            <a:spLocks noChangeArrowheads="1"/>
          </p:cNvSpPr>
          <p:nvPr/>
        </p:nvSpPr>
        <p:spPr bwMode="gray">
          <a:xfrm>
            <a:off x="2362200" y="1628800"/>
            <a:ext cx="2438400" cy="439738"/>
          </a:xfrm>
          <a:prstGeom prst="roundRect">
            <a:avLst>
              <a:gd name="adj" fmla="val 50000"/>
            </a:avLst>
          </a:prstGeom>
          <a:gradFill rotWithShape="1">
            <a:gsLst>
              <a:gs pos="0">
                <a:srgbClr val="66B828"/>
              </a:gs>
              <a:gs pos="100000">
                <a:srgbClr val="2F611D"/>
              </a:gs>
            </a:gsLst>
            <a:lin ang="5400000" scaled="1"/>
          </a:gradFill>
          <a:ln>
            <a:noFill/>
          </a:ln>
          <a:extLst>
            <a:ext uri="{91240B29-F687-4F45-9708-019B960494DF}"/>
          </a:extLst>
        </p:spPr>
        <p:txBody>
          <a:bodyPr wrap="none" anchor="ctr"/>
          <a:lstStyle/>
          <a:p>
            <a:pPr algn="ctr" fontAlgn="auto">
              <a:spcBef>
                <a:spcPts val="0"/>
              </a:spcBef>
              <a:spcAft>
                <a:spcPts val="0"/>
              </a:spcAft>
              <a:defRPr/>
            </a:pPr>
            <a:r>
              <a:rPr lang="zh-CN"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电 视</a:t>
            </a:r>
            <a:endParaRPr lang="zh-CN" altLang="zh-C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15365" name="AutoShape 5"/>
          <p:cNvSpPr>
            <a:spLocks noChangeArrowheads="1"/>
          </p:cNvSpPr>
          <p:nvPr/>
        </p:nvSpPr>
        <p:spPr bwMode="gray">
          <a:xfrm>
            <a:off x="4997450" y="2389188"/>
            <a:ext cx="2295525" cy="3155950"/>
          </a:xfrm>
          <a:prstGeom prst="roundRect">
            <a:avLst>
              <a:gd name="adj" fmla="val 4690"/>
            </a:avLst>
          </a:prstGeom>
          <a:solidFill>
            <a:srgbClr val="F1D08F"/>
          </a:solidFill>
          <a:ln w="9525">
            <a:round/>
            <a:headEnd/>
            <a:tailEnd/>
          </a:ln>
          <a:scene3d>
            <a:camera prst="legacyObliqueTopRight"/>
            <a:lightRig rig="legacyFlat3" dir="b"/>
          </a:scene3d>
          <a:sp3d extrusionH="430200" prstMaterial="legacyMatte">
            <a:bevelT w="13500" h="13500" prst="angle"/>
            <a:bevelB w="13500" h="13500" prst="angle"/>
            <a:extrusionClr>
              <a:srgbClr val="F1D08F"/>
            </a:extrusionClr>
          </a:sp3d>
        </p:spPr>
        <p:txBody>
          <a:bodyPr wrap="none" anchor="ctr">
            <a:flatTx/>
          </a:bodyPr>
          <a:lstStyle/>
          <a:p>
            <a:endParaRPr lang="zh-CN" altLang="zh-CN"/>
          </a:p>
        </p:txBody>
      </p:sp>
      <p:sp>
        <p:nvSpPr>
          <p:cNvPr id="15366" name="AutoShape 6"/>
          <p:cNvSpPr>
            <a:spLocks noChangeArrowheads="1"/>
          </p:cNvSpPr>
          <p:nvPr/>
        </p:nvSpPr>
        <p:spPr bwMode="gray">
          <a:xfrm>
            <a:off x="7535863" y="2354263"/>
            <a:ext cx="2293937" cy="3155950"/>
          </a:xfrm>
          <a:prstGeom prst="roundRect">
            <a:avLst>
              <a:gd name="adj" fmla="val 4690"/>
            </a:avLst>
          </a:prstGeom>
          <a:solidFill>
            <a:srgbClr val="6FC5E3"/>
          </a:solidFill>
          <a:ln w="9525">
            <a:round/>
            <a:headEnd/>
            <a:tailEnd/>
          </a:ln>
          <a:scene3d>
            <a:camera prst="legacyObliqueTopRight"/>
            <a:lightRig rig="legacyFlat3" dir="b"/>
          </a:scene3d>
          <a:sp3d extrusionH="430200" prstMaterial="legacyMatte">
            <a:bevelT w="13500" h="13500" prst="angle"/>
            <a:bevelB w="13500" h="13500" prst="angle"/>
            <a:extrusionClr>
              <a:srgbClr val="6FC5E3"/>
            </a:extrusionClr>
          </a:sp3d>
        </p:spPr>
        <p:txBody>
          <a:bodyPr wrap="none" anchor="ctr">
            <a:flatTx/>
          </a:bodyPr>
          <a:lstStyle/>
          <a:p>
            <a:endParaRPr lang="zh-CN" altLang="zh-CN"/>
          </a:p>
        </p:txBody>
      </p:sp>
      <p:sp>
        <p:nvSpPr>
          <p:cNvPr id="277518" name="AutoShape 13"/>
          <p:cNvSpPr>
            <a:spLocks noChangeArrowheads="1"/>
          </p:cNvSpPr>
          <p:nvPr/>
        </p:nvSpPr>
        <p:spPr bwMode="gray">
          <a:xfrm>
            <a:off x="4960257" y="1641615"/>
            <a:ext cx="2438400" cy="439737"/>
          </a:xfrm>
          <a:prstGeom prst="roundRect">
            <a:avLst>
              <a:gd name="adj" fmla="val 50000"/>
            </a:avLst>
          </a:prstGeom>
          <a:gradFill rotWithShape="1">
            <a:gsLst>
              <a:gs pos="0">
                <a:srgbClr val="66B828"/>
              </a:gs>
              <a:gs pos="100000">
                <a:srgbClr val="2F611D"/>
              </a:gs>
            </a:gsLst>
            <a:lin ang="5400000" scaled="1"/>
          </a:gradFill>
          <a:ln>
            <a:noFill/>
          </a:ln>
          <a:extLst>
            <a:ext uri="{91240B29-F687-4F45-9708-019B960494DF}"/>
          </a:extLst>
        </p:spPr>
        <p:txBody>
          <a:bodyPr wrap="none" anchor="ctr"/>
          <a:lstStyle/>
          <a:p>
            <a:pPr algn="ctr" fontAlgn="auto">
              <a:spcBef>
                <a:spcPts val="0"/>
              </a:spcBef>
              <a:spcAft>
                <a:spcPts val="0"/>
              </a:spcAft>
              <a:defRPr/>
            </a:pPr>
            <a:r>
              <a:rPr lang="zh-CN"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广 播</a:t>
            </a:r>
            <a:endParaRPr lang="zh-CN" altLang="zh-C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sp>
        <p:nvSpPr>
          <p:cNvPr id="277520" name="AutoShape 15"/>
          <p:cNvSpPr>
            <a:spLocks noChangeArrowheads="1"/>
          </p:cNvSpPr>
          <p:nvPr/>
        </p:nvSpPr>
        <p:spPr bwMode="gray">
          <a:xfrm>
            <a:off x="7647583" y="1651026"/>
            <a:ext cx="2438400" cy="439738"/>
          </a:xfrm>
          <a:prstGeom prst="roundRect">
            <a:avLst>
              <a:gd name="adj" fmla="val 50000"/>
            </a:avLst>
          </a:prstGeom>
          <a:gradFill rotWithShape="1">
            <a:gsLst>
              <a:gs pos="0">
                <a:srgbClr val="66B828"/>
              </a:gs>
              <a:gs pos="100000">
                <a:srgbClr val="2F611D"/>
              </a:gs>
            </a:gsLst>
            <a:lin ang="5400000" scaled="1"/>
          </a:gradFill>
          <a:ln>
            <a:noFill/>
          </a:ln>
          <a:extLst>
            <a:ext uri="{91240B29-F687-4F45-9708-019B960494DF}"/>
          </a:extLst>
        </p:spPr>
        <p:txBody>
          <a:bodyPr wrap="none" anchor="ctr"/>
          <a:lstStyle/>
          <a:p>
            <a:pPr algn="ctr" fontAlgn="auto">
              <a:spcBef>
                <a:spcPts val="0"/>
              </a:spcBef>
              <a:spcAft>
                <a:spcPts val="0"/>
              </a:spcAft>
              <a:defRPr/>
            </a:pPr>
            <a:r>
              <a:rPr lang="zh-CN"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rPr>
              <a:t>新媒体</a:t>
            </a:r>
            <a:endParaRPr lang="zh-CN" altLang="zh-C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黑体" pitchFamily="49" charset="-122"/>
              <a:ea typeface="黑体" pitchFamily="49" charset="-122"/>
            </a:endParaRPr>
          </a:p>
        </p:txBody>
      </p:sp>
      <p:pic>
        <p:nvPicPr>
          <p:cNvPr id="15369" name="Picture 6" descr="条例表决"/>
          <p:cNvPicPr>
            <a:picLocks noChangeAspect="1" noChangeArrowheads="1"/>
          </p:cNvPicPr>
          <p:nvPr/>
        </p:nvPicPr>
        <p:blipFill>
          <a:blip r:embed="rId2"/>
          <a:srcRect/>
          <a:stretch>
            <a:fillRect/>
          </a:stretch>
        </p:blipFill>
        <p:spPr bwMode="auto">
          <a:xfrm>
            <a:off x="2332038" y="2392363"/>
            <a:ext cx="2297112" cy="3117850"/>
          </a:xfrm>
          <a:prstGeom prst="rect">
            <a:avLst/>
          </a:prstGeom>
          <a:noFill/>
          <a:ln w="9525">
            <a:noFill/>
            <a:miter lim="800000"/>
            <a:headEnd/>
            <a:tailEnd/>
          </a:ln>
        </p:spPr>
      </p:pic>
      <p:pic>
        <p:nvPicPr>
          <p:cNvPr id="15370" name="Picture 10" descr="169364171"/>
          <p:cNvPicPr>
            <a:picLocks noChangeAspect="1" noChangeArrowheads="1"/>
          </p:cNvPicPr>
          <p:nvPr/>
        </p:nvPicPr>
        <p:blipFill>
          <a:blip r:embed="rId3"/>
          <a:srcRect/>
          <a:stretch>
            <a:fillRect/>
          </a:stretch>
        </p:blipFill>
        <p:spPr bwMode="auto">
          <a:xfrm>
            <a:off x="4997450" y="2392363"/>
            <a:ext cx="2322513" cy="3152775"/>
          </a:xfrm>
          <a:prstGeom prst="rect">
            <a:avLst/>
          </a:prstGeom>
          <a:noFill/>
          <a:ln w="9525">
            <a:noFill/>
            <a:miter lim="800000"/>
            <a:headEnd/>
            <a:tailEnd/>
          </a:ln>
        </p:spPr>
      </p:pic>
      <p:pic>
        <p:nvPicPr>
          <p:cNvPr id="15371" name="Picture 11" descr="微站结构"/>
          <p:cNvPicPr>
            <a:picLocks noChangeAspect="1" noChangeArrowheads="1"/>
          </p:cNvPicPr>
          <p:nvPr/>
        </p:nvPicPr>
        <p:blipFill>
          <a:blip r:embed="rId4"/>
          <a:srcRect/>
          <a:stretch>
            <a:fillRect/>
          </a:stretch>
        </p:blipFill>
        <p:spPr bwMode="auto">
          <a:xfrm>
            <a:off x="7535863" y="2392363"/>
            <a:ext cx="2293937" cy="311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277509"/>
                                        </p:tgtEl>
                                        <p:attrNameLst>
                                          <p:attrName>style.visibility</p:attrName>
                                        </p:attrNameLst>
                                      </p:cBhvr>
                                      <p:to>
                                        <p:strVal val="visible"/>
                                      </p:to>
                                    </p:set>
                                    <p:anim calcmode="lin" valueType="num">
                                      <p:cBhvr>
                                        <p:cTn id="7" dur="1000" fill="hold"/>
                                        <p:tgtEl>
                                          <p:spTgt spid="27750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7750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7750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77509"/>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wipe(down)">
                                      <p:cBhvr>
                                        <p:cTn id="14" dur="1000"/>
                                        <p:tgtEl>
                                          <p:spTgt spid="15363"/>
                                        </p:tgtEl>
                                      </p:cBhvr>
                                    </p:animEffect>
                                  </p:childTnLst>
                                </p:cTn>
                              </p:par>
                            </p:childTnLst>
                          </p:cTn>
                        </p:par>
                        <p:par>
                          <p:cTn id="15" fill="hold" nodeType="afterGroup">
                            <p:stCondLst>
                              <p:cond delay="2000"/>
                            </p:stCondLst>
                            <p:childTnLst>
                              <p:par>
                                <p:cTn id="16" presetID="22" presetClass="entr" presetSubtype="4" fill="hold" nodeType="afterEffect">
                                  <p:stCondLst>
                                    <p:cond delay="0"/>
                                  </p:stCondLst>
                                  <p:childTnLst>
                                    <p:set>
                                      <p:cBhvr>
                                        <p:cTn id="17" dur="1" fill="hold">
                                          <p:stCondLst>
                                            <p:cond delay="0"/>
                                          </p:stCondLst>
                                        </p:cTn>
                                        <p:tgtEl>
                                          <p:spTgt spid="15369"/>
                                        </p:tgtEl>
                                        <p:attrNameLst>
                                          <p:attrName>style.visibility</p:attrName>
                                        </p:attrNameLst>
                                      </p:cBhvr>
                                      <p:to>
                                        <p:strVal val="visible"/>
                                      </p:to>
                                    </p:set>
                                    <p:animEffect transition="in" filter="wipe(down)">
                                      <p:cBhvr>
                                        <p:cTn id="18" dur="500"/>
                                        <p:tgtEl>
                                          <p:spTgt spid="15369"/>
                                        </p:tgtEl>
                                      </p:cBhvr>
                                    </p:animEffect>
                                  </p:childTnLst>
                                </p:cTn>
                              </p:par>
                            </p:childTnLst>
                          </p:cTn>
                        </p:par>
                        <p:par>
                          <p:cTn id="19" fill="hold" nodeType="afterGroup">
                            <p:stCondLst>
                              <p:cond delay="2500"/>
                            </p:stCondLst>
                            <p:childTnLst>
                              <p:par>
                                <p:cTn id="20" presetID="16" presetClass="entr" presetSubtype="21" fill="hold" nodeType="afterEffect">
                                  <p:stCondLst>
                                    <p:cond delay="0"/>
                                  </p:stCondLst>
                                  <p:childTnLst>
                                    <p:set>
                                      <p:cBhvr>
                                        <p:cTn id="21" dur="1" fill="hold">
                                          <p:stCondLst>
                                            <p:cond delay="0"/>
                                          </p:stCondLst>
                                        </p:cTn>
                                        <p:tgtEl>
                                          <p:spTgt spid="277518"/>
                                        </p:tgtEl>
                                        <p:attrNameLst>
                                          <p:attrName>style.visibility</p:attrName>
                                        </p:attrNameLst>
                                      </p:cBhvr>
                                      <p:to>
                                        <p:strVal val="visible"/>
                                      </p:to>
                                    </p:set>
                                    <p:animEffect transition="in" filter="barn(inVertical)">
                                      <p:cBhvr>
                                        <p:cTn id="22" dur="1000"/>
                                        <p:tgtEl>
                                          <p:spTgt spid="277518"/>
                                        </p:tgtEl>
                                      </p:cBhvr>
                                    </p:animEffect>
                                  </p:childTnLst>
                                </p:cTn>
                              </p:par>
                            </p:childTnLst>
                          </p:cTn>
                        </p:par>
                        <p:par>
                          <p:cTn id="23" fill="hold" nodeType="afterGroup">
                            <p:stCondLst>
                              <p:cond delay="3500"/>
                            </p:stCondLst>
                            <p:childTnLst>
                              <p:par>
                                <p:cTn id="24" presetID="16" presetClass="entr" presetSubtype="21" fill="hold" grpId="0" nodeType="afterEffect">
                                  <p:stCondLst>
                                    <p:cond delay="0"/>
                                  </p:stCondLst>
                                  <p:childTnLst>
                                    <p:set>
                                      <p:cBhvr>
                                        <p:cTn id="25" dur="1" fill="hold">
                                          <p:stCondLst>
                                            <p:cond delay="0"/>
                                          </p:stCondLst>
                                        </p:cTn>
                                        <p:tgtEl>
                                          <p:spTgt spid="15365"/>
                                        </p:tgtEl>
                                        <p:attrNameLst>
                                          <p:attrName>style.visibility</p:attrName>
                                        </p:attrNameLst>
                                      </p:cBhvr>
                                      <p:to>
                                        <p:strVal val="visible"/>
                                      </p:to>
                                    </p:set>
                                    <p:animEffect transition="in" filter="barn(inVertical)">
                                      <p:cBhvr>
                                        <p:cTn id="26" dur="500"/>
                                        <p:tgtEl>
                                          <p:spTgt spid="15365"/>
                                        </p:tgtEl>
                                      </p:cBhvr>
                                    </p:animEffect>
                                  </p:childTnLst>
                                </p:cTn>
                              </p:par>
                            </p:childTnLst>
                          </p:cTn>
                        </p:par>
                        <p:par>
                          <p:cTn id="27" fill="hold" nodeType="afterGroup">
                            <p:stCondLst>
                              <p:cond delay="4000"/>
                            </p:stCondLst>
                            <p:childTnLst>
                              <p:par>
                                <p:cTn id="28" presetID="16" presetClass="entr" presetSubtype="21" fill="hold" nodeType="afterEffect">
                                  <p:stCondLst>
                                    <p:cond delay="0"/>
                                  </p:stCondLst>
                                  <p:childTnLst>
                                    <p:set>
                                      <p:cBhvr>
                                        <p:cTn id="29" dur="1" fill="hold">
                                          <p:stCondLst>
                                            <p:cond delay="0"/>
                                          </p:stCondLst>
                                        </p:cTn>
                                        <p:tgtEl>
                                          <p:spTgt spid="15370"/>
                                        </p:tgtEl>
                                        <p:attrNameLst>
                                          <p:attrName>style.visibility</p:attrName>
                                        </p:attrNameLst>
                                      </p:cBhvr>
                                      <p:to>
                                        <p:strVal val="visible"/>
                                      </p:to>
                                    </p:set>
                                    <p:animEffect transition="in" filter="barn(inVertical)">
                                      <p:cBhvr>
                                        <p:cTn id="30" dur="1000"/>
                                        <p:tgtEl>
                                          <p:spTgt spid="15370"/>
                                        </p:tgtEl>
                                      </p:cBhvr>
                                    </p:animEffect>
                                  </p:childTnLst>
                                </p:cTn>
                              </p:par>
                            </p:childTnLst>
                          </p:cTn>
                        </p:par>
                        <p:par>
                          <p:cTn id="31" fill="hold" nodeType="afterGroup">
                            <p:stCondLst>
                              <p:cond delay="5000"/>
                            </p:stCondLst>
                            <p:childTnLst>
                              <p:par>
                                <p:cTn id="32" presetID="26" presetClass="entr" presetSubtype="0" fill="hold" nodeType="afterEffect">
                                  <p:stCondLst>
                                    <p:cond delay="0"/>
                                  </p:stCondLst>
                                  <p:childTnLst>
                                    <p:set>
                                      <p:cBhvr>
                                        <p:cTn id="33" dur="1" fill="hold">
                                          <p:stCondLst>
                                            <p:cond delay="0"/>
                                          </p:stCondLst>
                                        </p:cTn>
                                        <p:tgtEl>
                                          <p:spTgt spid="277520"/>
                                        </p:tgtEl>
                                        <p:attrNameLst>
                                          <p:attrName>style.visibility</p:attrName>
                                        </p:attrNameLst>
                                      </p:cBhvr>
                                      <p:to>
                                        <p:strVal val="visible"/>
                                      </p:to>
                                    </p:set>
                                    <p:animEffect transition="in" filter="wipe(down)">
                                      <p:cBhvr>
                                        <p:cTn id="34" dur="580">
                                          <p:stCondLst>
                                            <p:cond delay="0"/>
                                          </p:stCondLst>
                                        </p:cTn>
                                        <p:tgtEl>
                                          <p:spTgt spid="277520"/>
                                        </p:tgtEl>
                                      </p:cBhvr>
                                    </p:animEffect>
                                    <p:anim calcmode="lin" valueType="num">
                                      <p:cBhvr>
                                        <p:cTn id="35" dur="1822" tmFilter="0,0; 0.14,0.36; 0.43,0.73; 0.71,0.91; 1.0,1.0">
                                          <p:stCondLst>
                                            <p:cond delay="0"/>
                                          </p:stCondLst>
                                        </p:cTn>
                                        <p:tgtEl>
                                          <p:spTgt spid="27752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7752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7752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7752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77520"/>
                                        </p:tgtEl>
                                        <p:attrNameLst>
                                          <p:attrName>ppt_y</p:attrName>
                                        </p:attrNameLst>
                                      </p:cBhvr>
                                      <p:tavLst>
                                        <p:tav tm="0" fmla="#ppt_y-sin(pi*$)/81">
                                          <p:val>
                                            <p:fltVal val="0"/>
                                          </p:val>
                                        </p:tav>
                                        <p:tav tm="100000">
                                          <p:val>
                                            <p:fltVal val="1"/>
                                          </p:val>
                                        </p:tav>
                                      </p:tavLst>
                                    </p:anim>
                                    <p:animScale>
                                      <p:cBhvr>
                                        <p:cTn id="40" dur="26">
                                          <p:stCondLst>
                                            <p:cond delay="650"/>
                                          </p:stCondLst>
                                        </p:cTn>
                                        <p:tgtEl>
                                          <p:spTgt spid="277520"/>
                                        </p:tgtEl>
                                      </p:cBhvr>
                                      <p:to x="100000" y="60000"/>
                                    </p:animScale>
                                    <p:animScale>
                                      <p:cBhvr>
                                        <p:cTn id="41" dur="166" decel="50000">
                                          <p:stCondLst>
                                            <p:cond delay="676"/>
                                          </p:stCondLst>
                                        </p:cTn>
                                        <p:tgtEl>
                                          <p:spTgt spid="277520"/>
                                        </p:tgtEl>
                                      </p:cBhvr>
                                      <p:to x="100000" y="100000"/>
                                    </p:animScale>
                                    <p:animScale>
                                      <p:cBhvr>
                                        <p:cTn id="42" dur="26">
                                          <p:stCondLst>
                                            <p:cond delay="1312"/>
                                          </p:stCondLst>
                                        </p:cTn>
                                        <p:tgtEl>
                                          <p:spTgt spid="277520"/>
                                        </p:tgtEl>
                                      </p:cBhvr>
                                      <p:to x="100000" y="80000"/>
                                    </p:animScale>
                                    <p:animScale>
                                      <p:cBhvr>
                                        <p:cTn id="43" dur="166" decel="50000">
                                          <p:stCondLst>
                                            <p:cond delay="1338"/>
                                          </p:stCondLst>
                                        </p:cTn>
                                        <p:tgtEl>
                                          <p:spTgt spid="277520"/>
                                        </p:tgtEl>
                                      </p:cBhvr>
                                      <p:to x="100000" y="100000"/>
                                    </p:animScale>
                                    <p:animScale>
                                      <p:cBhvr>
                                        <p:cTn id="44" dur="26">
                                          <p:stCondLst>
                                            <p:cond delay="1642"/>
                                          </p:stCondLst>
                                        </p:cTn>
                                        <p:tgtEl>
                                          <p:spTgt spid="277520"/>
                                        </p:tgtEl>
                                      </p:cBhvr>
                                      <p:to x="100000" y="90000"/>
                                    </p:animScale>
                                    <p:animScale>
                                      <p:cBhvr>
                                        <p:cTn id="45" dur="166" decel="50000">
                                          <p:stCondLst>
                                            <p:cond delay="1668"/>
                                          </p:stCondLst>
                                        </p:cTn>
                                        <p:tgtEl>
                                          <p:spTgt spid="277520"/>
                                        </p:tgtEl>
                                      </p:cBhvr>
                                      <p:to x="100000" y="100000"/>
                                    </p:animScale>
                                    <p:animScale>
                                      <p:cBhvr>
                                        <p:cTn id="46" dur="26">
                                          <p:stCondLst>
                                            <p:cond delay="1808"/>
                                          </p:stCondLst>
                                        </p:cTn>
                                        <p:tgtEl>
                                          <p:spTgt spid="277520"/>
                                        </p:tgtEl>
                                      </p:cBhvr>
                                      <p:to x="100000" y="95000"/>
                                    </p:animScale>
                                    <p:animScale>
                                      <p:cBhvr>
                                        <p:cTn id="47" dur="166" decel="50000">
                                          <p:stCondLst>
                                            <p:cond delay="1834"/>
                                          </p:stCondLst>
                                        </p:cTn>
                                        <p:tgtEl>
                                          <p:spTgt spid="277520"/>
                                        </p:tgtEl>
                                      </p:cBhvr>
                                      <p:to x="100000" y="100000"/>
                                    </p:animScale>
                                  </p:childTnLst>
                                </p:cTn>
                              </p:par>
                            </p:childTnLst>
                          </p:cTn>
                        </p:par>
                        <p:par>
                          <p:cTn id="48" fill="hold" nodeType="afterGroup">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15366"/>
                                        </p:tgtEl>
                                        <p:attrNameLst>
                                          <p:attrName>style.visibility</p:attrName>
                                        </p:attrNameLst>
                                      </p:cBhvr>
                                      <p:to>
                                        <p:strVal val="visible"/>
                                      </p:to>
                                    </p:set>
                                    <p:animEffect transition="in" filter="fade">
                                      <p:cBhvr>
                                        <p:cTn id="51" dur="1000"/>
                                        <p:tgtEl>
                                          <p:spTgt spid="15366"/>
                                        </p:tgtEl>
                                      </p:cBhvr>
                                    </p:animEffect>
                                    <p:anim calcmode="lin" valueType="num">
                                      <p:cBhvr>
                                        <p:cTn id="52" dur="1000" fill="hold"/>
                                        <p:tgtEl>
                                          <p:spTgt spid="15366"/>
                                        </p:tgtEl>
                                        <p:attrNameLst>
                                          <p:attrName>ppt_x</p:attrName>
                                        </p:attrNameLst>
                                      </p:cBhvr>
                                      <p:tavLst>
                                        <p:tav tm="0">
                                          <p:val>
                                            <p:strVal val="#ppt_x"/>
                                          </p:val>
                                        </p:tav>
                                        <p:tav tm="100000">
                                          <p:val>
                                            <p:strVal val="#ppt_x"/>
                                          </p:val>
                                        </p:tav>
                                      </p:tavLst>
                                    </p:anim>
                                    <p:anim calcmode="lin" valueType="num">
                                      <p:cBhvr>
                                        <p:cTn id="53" dur="1000" fill="hold"/>
                                        <p:tgtEl>
                                          <p:spTgt spid="1536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8000"/>
                            </p:stCondLst>
                            <p:childTnLst>
                              <p:par>
                                <p:cTn id="55" presetID="42" presetClass="entr" presetSubtype="0" fill="hold" nodeType="afterEffect">
                                  <p:stCondLst>
                                    <p:cond delay="0"/>
                                  </p:stCondLst>
                                  <p:childTnLst>
                                    <p:set>
                                      <p:cBhvr>
                                        <p:cTn id="56" dur="1" fill="hold">
                                          <p:stCondLst>
                                            <p:cond delay="0"/>
                                          </p:stCondLst>
                                        </p:cTn>
                                        <p:tgtEl>
                                          <p:spTgt spid="15371"/>
                                        </p:tgtEl>
                                        <p:attrNameLst>
                                          <p:attrName>style.visibility</p:attrName>
                                        </p:attrNameLst>
                                      </p:cBhvr>
                                      <p:to>
                                        <p:strVal val="visible"/>
                                      </p:to>
                                    </p:set>
                                    <p:animEffect transition="in" filter="fade">
                                      <p:cBhvr>
                                        <p:cTn id="57" dur="1000"/>
                                        <p:tgtEl>
                                          <p:spTgt spid="15371"/>
                                        </p:tgtEl>
                                      </p:cBhvr>
                                    </p:animEffect>
                                    <p:anim calcmode="lin" valueType="num">
                                      <p:cBhvr>
                                        <p:cTn id="58" dur="1000" fill="hold"/>
                                        <p:tgtEl>
                                          <p:spTgt spid="15371"/>
                                        </p:tgtEl>
                                        <p:attrNameLst>
                                          <p:attrName>ppt_x</p:attrName>
                                        </p:attrNameLst>
                                      </p:cBhvr>
                                      <p:tavLst>
                                        <p:tav tm="0">
                                          <p:val>
                                            <p:strVal val="#ppt_x"/>
                                          </p:val>
                                        </p:tav>
                                        <p:tav tm="100000">
                                          <p:val>
                                            <p:strVal val="#ppt_x"/>
                                          </p:val>
                                        </p:tav>
                                      </p:tavLst>
                                    </p:anim>
                                    <p:anim calcmode="lin" valueType="num">
                                      <p:cBhvr>
                                        <p:cTn id="59"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5" grpId="0" animBg="1"/>
      <p:bldP spid="153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页脚占位符 3"/>
          <p:cNvSpPr txBox="1">
            <a:spLocks noGrp="1"/>
          </p:cNvSpPr>
          <p:nvPr/>
        </p:nvSpPr>
        <p:spPr bwMode="auto">
          <a:xfrm>
            <a:off x="8570913" y="6381750"/>
            <a:ext cx="2133600" cy="244475"/>
          </a:xfrm>
          <a:prstGeom prst="rect">
            <a:avLst/>
          </a:prstGeom>
          <a:noFill/>
          <a:ln w="9525">
            <a:noFill/>
            <a:miter lim="800000"/>
            <a:headEnd/>
            <a:tailEnd/>
          </a:ln>
        </p:spPr>
        <p:txBody>
          <a:bodyPr/>
          <a:lstStyle/>
          <a:p>
            <a:r>
              <a:rPr lang="en-US" altLang="zh-CN"/>
              <a:t>   </a:t>
            </a:r>
          </a:p>
          <a:p>
            <a:r>
              <a:rPr lang="en-US" altLang="zh-CN"/>
              <a:t>   </a:t>
            </a:r>
          </a:p>
        </p:txBody>
      </p:sp>
      <p:sp>
        <p:nvSpPr>
          <p:cNvPr id="55299" name="Text Box 2"/>
          <p:cNvSpPr txBox="1">
            <a:spLocks noChangeArrowheads="1"/>
          </p:cNvSpPr>
          <p:nvPr/>
        </p:nvSpPr>
        <p:spPr bwMode="auto">
          <a:xfrm>
            <a:off x="3174473" y="911244"/>
            <a:ext cx="1981200" cy="646331"/>
          </a:xfrm>
          <a:prstGeom prst="rect">
            <a:avLst/>
          </a:prstGeom>
          <a:noFill/>
          <a:ln>
            <a:noFill/>
          </a:ln>
          <a:effectLst>
            <a:innerShdw blurRad="63500" dist="50800" dir="13500000">
              <a:prstClr val="black">
                <a:alpha val="50000"/>
              </a:prstClr>
            </a:innerShdw>
          </a:effectLst>
          <a:extLst>
            <a:ext uri="{909E8E84-426E-40DD-AFC4-6F175D3DCCD1}"/>
            <a:ext uri="{91240B29-F687-4F45-9708-019B960494DF}"/>
          </a:extLst>
        </p:spPr>
        <p:txBody>
          <a:bodyPr>
            <a:spAutoFit/>
          </a:bodyPr>
          <a:lstStyle>
            <a:defPPr>
              <a:defRPr lang="zh-CN"/>
            </a:defPPr>
            <a:lvl1pPr algn="ctr" eaLnBrk="1" latinLnBrk="1" hangingPunct="1">
              <a:defRPr kumimoji="1"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黑体" pitchFamily="49" charset="-122"/>
                <a:ea typeface="黑体" pitchFamily="49" charset="-122"/>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fontAlgn="auto">
              <a:spcBef>
                <a:spcPts val="0"/>
              </a:spcBef>
              <a:spcAft>
                <a:spcPts val="0"/>
              </a:spcAft>
              <a:defRPr/>
            </a:pPr>
            <a:r>
              <a:rPr lang="zh-CN" altLang="en-US" dirty="0"/>
              <a:t>海 报</a:t>
            </a:r>
            <a:endParaRPr lang="en-US" altLang="ko-KR" dirty="0"/>
          </a:p>
        </p:txBody>
      </p:sp>
      <p:sp>
        <p:nvSpPr>
          <p:cNvPr id="55300" name="Text Box 3"/>
          <p:cNvSpPr txBox="1">
            <a:spLocks noChangeArrowheads="1"/>
          </p:cNvSpPr>
          <p:nvPr/>
        </p:nvSpPr>
        <p:spPr bwMode="auto">
          <a:xfrm>
            <a:off x="3174473" y="3646766"/>
            <a:ext cx="1981200" cy="646331"/>
          </a:xfrm>
          <a:prstGeom prst="rect">
            <a:avLst/>
          </a:prstGeom>
          <a:noFill/>
          <a:ln>
            <a:noFill/>
          </a:ln>
          <a:effectLst>
            <a:innerShdw blurRad="63500" dist="50800" dir="13500000">
              <a:prstClr val="black">
                <a:alpha val="50000"/>
              </a:prstClr>
            </a:innerShdw>
          </a:effectLst>
          <a:extLst>
            <a:ext uri="{909E8E84-426E-40DD-AFC4-6F175D3DCCD1}"/>
            <a:ext uri="{91240B29-F687-4F45-9708-019B960494DF}"/>
          </a:extLst>
        </p:spPr>
        <p:txBody>
          <a:bodyPr>
            <a:spAutoFit/>
          </a:bodyPr>
          <a:lstStyle>
            <a:defPPr>
              <a:defRPr lang="zh-CN"/>
            </a:defPPr>
            <a:lvl1pPr algn="ctr" eaLnBrk="1" latinLnBrk="1" hangingPunct="1">
              <a:defRPr kumimoji="1"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黑体" pitchFamily="49" charset="-122"/>
                <a:ea typeface="黑体" pitchFamily="49" charset="-122"/>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fontAlgn="auto">
              <a:spcBef>
                <a:spcPts val="0"/>
              </a:spcBef>
              <a:spcAft>
                <a:spcPts val="0"/>
              </a:spcAft>
              <a:defRPr/>
            </a:pPr>
            <a:r>
              <a:rPr lang="zh-CN" altLang="en-US" dirty="0"/>
              <a:t>公交站</a:t>
            </a:r>
            <a:endParaRPr lang="en-US" altLang="ko-KR" dirty="0"/>
          </a:p>
        </p:txBody>
      </p:sp>
      <p:grpSp>
        <p:nvGrpSpPr>
          <p:cNvPr id="17413" name="Group 4"/>
          <p:cNvGrpSpPr>
            <a:grpSpLocks/>
          </p:cNvGrpSpPr>
          <p:nvPr/>
        </p:nvGrpSpPr>
        <p:grpSpPr bwMode="auto">
          <a:xfrm>
            <a:off x="2598738" y="1544638"/>
            <a:ext cx="3040062" cy="1862137"/>
            <a:chOff x="2276" y="1082"/>
            <a:chExt cx="1894" cy="2902"/>
          </a:xfrm>
        </p:grpSpPr>
        <p:sp>
          <p:nvSpPr>
            <p:cNvPr id="31764" name="AutoShape 5"/>
            <p:cNvSpPr>
              <a:spLocks noChangeArrowheads="1"/>
            </p:cNvSpPr>
            <p:nvPr/>
          </p:nvSpPr>
          <p:spPr bwMode="auto">
            <a:xfrm>
              <a:off x="2276" y="1082"/>
              <a:ext cx="1894" cy="2902"/>
            </a:xfrm>
            <a:prstGeom prst="roundRect">
              <a:avLst>
                <a:gd name="adj" fmla="val 16667"/>
              </a:avLst>
            </a:prstGeom>
            <a:gradFill rotWithShape="0">
              <a:gsLst>
                <a:gs pos="0">
                  <a:srgbClr val="7193FF"/>
                </a:gs>
                <a:gs pos="100000">
                  <a:srgbClr val="0000FF"/>
                </a:gs>
              </a:gsLst>
              <a:lin ang="2700000" scaled="1"/>
            </a:gradFill>
            <a:ln w="9525">
              <a:noFill/>
              <a:round/>
              <a:headEnd/>
              <a:tailEnd/>
            </a:ln>
          </p:spPr>
          <p:txBody>
            <a:bodyPr wrap="none" anchor="ctr"/>
            <a:lstStyle/>
            <a:p>
              <a:endParaRPr lang="zh-CN" altLang="zh-CN"/>
            </a:p>
          </p:txBody>
        </p:sp>
        <p:sp>
          <p:nvSpPr>
            <p:cNvPr id="31765" name="AutoShape 6"/>
            <p:cNvSpPr>
              <a:spLocks noChangeArrowheads="1"/>
            </p:cNvSpPr>
            <p:nvPr/>
          </p:nvSpPr>
          <p:spPr bwMode="auto">
            <a:xfrm>
              <a:off x="2350" y="1162"/>
              <a:ext cx="1737" cy="2736"/>
            </a:xfrm>
            <a:prstGeom prst="roundRect">
              <a:avLst>
                <a:gd name="adj" fmla="val 16667"/>
              </a:avLst>
            </a:prstGeom>
            <a:gradFill rotWithShape="0">
              <a:gsLst>
                <a:gs pos="0">
                  <a:srgbClr val="0000FF"/>
                </a:gs>
                <a:gs pos="100000">
                  <a:srgbClr val="7193FF"/>
                </a:gs>
              </a:gsLst>
              <a:lin ang="2700000" scaled="1"/>
            </a:gradFill>
            <a:ln w="9525">
              <a:noFill/>
              <a:round/>
              <a:headEnd/>
              <a:tailEnd/>
            </a:ln>
          </p:spPr>
          <p:txBody>
            <a:bodyPr wrap="none" anchor="ctr"/>
            <a:lstStyle/>
            <a:p>
              <a:endParaRPr lang="zh-CN" altLang="zh-CN"/>
            </a:p>
          </p:txBody>
        </p:sp>
      </p:grpSp>
      <p:grpSp>
        <p:nvGrpSpPr>
          <p:cNvPr id="17414" name="Group 7"/>
          <p:cNvGrpSpPr>
            <a:grpSpLocks/>
          </p:cNvGrpSpPr>
          <p:nvPr/>
        </p:nvGrpSpPr>
        <p:grpSpPr bwMode="auto">
          <a:xfrm>
            <a:off x="2605088" y="4341813"/>
            <a:ext cx="3040062" cy="1862137"/>
            <a:chOff x="2276" y="1082"/>
            <a:chExt cx="1894" cy="2902"/>
          </a:xfrm>
        </p:grpSpPr>
        <p:sp>
          <p:nvSpPr>
            <p:cNvPr id="31762" name="AutoShape 8"/>
            <p:cNvSpPr>
              <a:spLocks noChangeArrowheads="1"/>
            </p:cNvSpPr>
            <p:nvPr/>
          </p:nvSpPr>
          <p:spPr bwMode="auto">
            <a:xfrm>
              <a:off x="2276" y="1082"/>
              <a:ext cx="1894" cy="2902"/>
            </a:xfrm>
            <a:prstGeom prst="roundRect">
              <a:avLst>
                <a:gd name="adj" fmla="val 16667"/>
              </a:avLst>
            </a:prstGeom>
            <a:gradFill rotWithShape="0">
              <a:gsLst>
                <a:gs pos="0">
                  <a:srgbClr val="7193FF"/>
                </a:gs>
                <a:gs pos="100000">
                  <a:srgbClr val="0000FF"/>
                </a:gs>
              </a:gsLst>
              <a:lin ang="2700000" scaled="1"/>
            </a:gradFill>
            <a:ln w="9525">
              <a:noFill/>
              <a:round/>
              <a:headEnd/>
              <a:tailEnd/>
            </a:ln>
          </p:spPr>
          <p:txBody>
            <a:bodyPr wrap="none" anchor="ctr"/>
            <a:lstStyle/>
            <a:p>
              <a:endParaRPr lang="zh-CN" altLang="zh-CN"/>
            </a:p>
          </p:txBody>
        </p:sp>
        <p:sp>
          <p:nvSpPr>
            <p:cNvPr id="31763" name="AutoShape 9"/>
            <p:cNvSpPr>
              <a:spLocks noChangeArrowheads="1"/>
            </p:cNvSpPr>
            <p:nvPr/>
          </p:nvSpPr>
          <p:spPr bwMode="auto">
            <a:xfrm>
              <a:off x="2350" y="1162"/>
              <a:ext cx="1737" cy="2736"/>
            </a:xfrm>
            <a:prstGeom prst="roundRect">
              <a:avLst>
                <a:gd name="adj" fmla="val 16667"/>
              </a:avLst>
            </a:prstGeom>
            <a:gradFill rotWithShape="0">
              <a:gsLst>
                <a:gs pos="0">
                  <a:srgbClr val="0000FF"/>
                </a:gs>
                <a:gs pos="100000">
                  <a:srgbClr val="7193FF"/>
                </a:gs>
              </a:gsLst>
              <a:lin ang="2700000" scaled="1"/>
            </a:gradFill>
            <a:ln w="9525">
              <a:noFill/>
              <a:round/>
              <a:headEnd/>
              <a:tailEnd/>
            </a:ln>
          </p:spPr>
          <p:txBody>
            <a:bodyPr wrap="none" anchor="ctr"/>
            <a:lstStyle/>
            <a:p>
              <a:endParaRPr lang="zh-CN" altLang="zh-CN"/>
            </a:p>
          </p:txBody>
        </p:sp>
      </p:grpSp>
      <p:sp>
        <p:nvSpPr>
          <p:cNvPr id="55303" name="Text Box 10"/>
          <p:cNvSpPr txBox="1">
            <a:spLocks noChangeArrowheads="1"/>
          </p:cNvSpPr>
          <p:nvPr/>
        </p:nvSpPr>
        <p:spPr bwMode="auto">
          <a:xfrm>
            <a:off x="6797895" y="898308"/>
            <a:ext cx="1981200" cy="646331"/>
          </a:xfrm>
          <a:prstGeom prst="rect">
            <a:avLst/>
          </a:prstGeom>
          <a:noFill/>
          <a:ln>
            <a:noFill/>
          </a:ln>
          <a:effectLst>
            <a:innerShdw blurRad="63500" dist="50800" dir="13500000">
              <a:prstClr val="black">
                <a:alpha val="50000"/>
              </a:prstClr>
            </a:innerShdw>
          </a:effectLst>
          <a:extLst>
            <a:ext uri="{909E8E84-426E-40DD-AFC4-6F175D3DCCD1}"/>
            <a:ext uri="{91240B29-F687-4F45-9708-019B960494DF}"/>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latinLnBrk="1" hangingPunct="1">
              <a:spcBef>
                <a:spcPts val="0"/>
              </a:spcBef>
              <a:spcAft>
                <a:spcPts val="0"/>
              </a:spcAft>
              <a:defRPr/>
            </a:pPr>
            <a:r>
              <a:rPr kumimoji="1" lang="zh-CN"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黑体" pitchFamily="49" charset="-122"/>
                <a:ea typeface="黑体" pitchFamily="49" charset="-122"/>
              </a:rPr>
              <a:t>机 场</a:t>
            </a:r>
            <a:endParaRPr kumimoji="1" lang="en-US"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黑体" pitchFamily="49" charset="-122"/>
              <a:ea typeface="黑体" pitchFamily="49" charset="-122"/>
            </a:endParaRPr>
          </a:p>
        </p:txBody>
      </p:sp>
      <p:sp>
        <p:nvSpPr>
          <p:cNvPr id="55304" name="Text Box 11"/>
          <p:cNvSpPr txBox="1">
            <a:spLocks noChangeArrowheads="1"/>
          </p:cNvSpPr>
          <p:nvPr/>
        </p:nvSpPr>
        <p:spPr bwMode="auto">
          <a:xfrm>
            <a:off x="6406049" y="3585403"/>
            <a:ext cx="2797538" cy="646331"/>
          </a:xfrm>
          <a:prstGeom prst="rect">
            <a:avLst/>
          </a:prstGeom>
          <a:noFill/>
          <a:ln>
            <a:noFill/>
          </a:ln>
          <a:effectLst>
            <a:innerShdw blurRad="63500" dist="50800" dir="13500000">
              <a:prstClr val="black">
                <a:alpha val="50000"/>
              </a:prstClr>
            </a:innerShdw>
          </a:effectLst>
          <a:extLst>
            <a:ext uri="{909E8E84-426E-40DD-AFC4-6F175D3DCCD1}"/>
            <a:ext uri="{91240B29-F687-4F45-9708-019B960494DF}"/>
          </a:extLst>
        </p:spPr>
        <p:txBody>
          <a:bodyPr>
            <a:spAutoFit/>
          </a:bodyPr>
          <a:lstStyle>
            <a:defPPr>
              <a:defRPr lang="zh-CN"/>
            </a:defPPr>
            <a:lvl1pPr algn="ctr" eaLnBrk="1" latinLnBrk="1" hangingPunct="1">
              <a:defRPr kumimoji="1" sz="3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黑体" pitchFamily="49" charset="-122"/>
                <a:ea typeface="黑体" pitchFamily="49" charset="-122"/>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fontAlgn="auto">
              <a:spcBef>
                <a:spcPts val="0"/>
              </a:spcBef>
              <a:spcAft>
                <a:spcPts val="0"/>
              </a:spcAft>
              <a:defRPr/>
            </a:pPr>
            <a:r>
              <a:rPr lang="zh-CN" altLang="en-US" dirty="0"/>
              <a:t>公交车身</a:t>
            </a:r>
            <a:endParaRPr lang="en-US" altLang="ko-KR" dirty="0"/>
          </a:p>
        </p:txBody>
      </p:sp>
      <p:grpSp>
        <p:nvGrpSpPr>
          <p:cNvPr id="17417" name="Group 12"/>
          <p:cNvGrpSpPr>
            <a:grpSpLocks/>
          </p:cNvGrpSpPr>
          <p:nvPr/>
        </p:nvGrpSpPr>
        <p:grpSpPr bwMode="auto">
          <a:xfrm>
            <a:off x="6256338" y="1544638"/>
            <a:ext cx="3040062" cy="1862137"/>
            <a:chOff x="2276" y="1082"/>
            <a:chExt cx="1894" cy="2902"/>
          </a:xfrm>
        </p:grpSpPr>
        <p:sp>
          <p:nvSpPr>
            <p:cNvPr id="31760" name="AutoShape 13"/>
            <p:cNvSpPr>
              <a:spLocks noChangeArrowheads="1"/>
            </p:cNvSpPr>
            <p:nvPr/>
          </p:nvSpPr>
          <p:spPr bwMode="auto">
            <a:xfrm>
              <a:off x="2276" y="1082"/>
              <a:ext cx="1894" cy="2902"/>
            </a:xfrm>
            <a:prstGeom prst="roundRect">
              <a:avLst>
                <a:gd name="adj" fmla="val 16667"/>
              </a:avLst>
            </a:prstGeom>
            <a:gradFill rotWithShape="0">
              <a:gsLst>
                <a:gs pos="0">
                  <a:srgbClr val="7193FF"/>
                </a:gs>
                <a:gs pos="100000">
                  <a:srgbClr val="0000FF"/>
                </a:gs>
              </a:gsLst>
              <a:lin ang="2700000" scaled="1"/>
            </a:gradFill>
            <a:ln w="9525">
              <a:noFill/>
              <a:round/>
              <a:headEnd/>
              <a:tailEnd/>
            </a:ln>
          </p:spPr>
          <p:txBody>
            <a:bodyPr wrap="none" anchor="ctr"/>
            <a:lstStyle/>
            <a:p>
              <a:endParaRPr lang="zh-CN" altLang="zh-CN"/>
            </a:p>
          </p:txBody>
        </p:sp>
        <p:sp>
          <p:nvSpPr>
            <p:cNvPr id="31761" name="AutoShape 14"/>
            <p:cNvSpPr>
              <a:spLocks noChangeArrowheads="1"/>
            </p:cNvSpPr>
            <p:nvPr/>
          </p:nvSpPr>
          <p:spPr bwMode="auto">
            <a:xfrm>
              <a:off x="2350" y="1162"/>
              <a:ext cx="1737" cy="2736"/>
            </a:xfrm>
            <a:prstGeom prst="roundRect">
              <a:avLst>
                <a:gd name="adj" fmla="val 16667"/>
              </a:avLst>
            </a:prstGeom>
            <a:gradFill rotWithShape="0">
              <a:gsLst>
                <a:gs pos="0">
                  <a:srgbClr val="0000FF"/>
                </a:gs>
                <a:gs pos="100000">
                  <a:srgbClr val="7193FF"/>
                </a:gs>
              </a:gsLst>
              <a:lin ang="2700000" scaled="1"/>
            </a:gradFill>
            <a:ln w="9525">
              <a:noFill/>
              <a:round/>
              <a:headEnd/>
              <a:tailEnd/>
            </a:ln>
          </p:spPr>
          <p:txBody>
            <a:bodyPr wrap="none" anchor="ctr"/>
            <a:lstStyle/>
            <a:p>
              <a:endParaRPr lang="zh-CN" altLang="zh-CN"/>
            </a:p>
          </p:txBody>
        </p:sp>
      </p:grpSp>
      <p:grpSp>
        <p:nvGrpSpPr>
          <p:cNvPr id="17418" name="Group 15"/>
          <p:cNvGrpSpPr>
            <a:grpSpLocks/>
          </p:cNvGrpSpPr>
          <p:nvPr/>
        </p:nvGrpSpPr>
        <p:grpSpPr bwMode="auto">
          <a:xfrm>
            <a:off x="6283325" y="4292600"/>
            <a:ext cx="3040063" cy="1808163"/>
            <a:chOff x="2276" y="1082"/>
            <a:chExt cx="1894" cy="2902"/>
          </a:xfrm>
        </p:grpSpPr>
        <p:sp>
          <p:nvSpPr>
            <p:cNvPr id="31758" name="AutoShape 16"/>
            <p:cNvSpPr>
              <a:spLocks noChangeArrowheads="1"/>
            </p:cNvSpPr>
            <p:nvPr/>
          </p:nvSpPr>
          <p:spPr bwMode="auto">
            <a:xfrm>
              <a:off x="2276" y="1082"/>
              <a:ext cx="1894" cy="2902"/>
            </a:xfrm>
            <a:prstGeom prst="roundRect">
              <a:avLst>
                <a:gd name="adj" fmla="val 16667"/>
              </a:avLst>
            </a:prstGeom>
            <a:gradFill rotWithShape="0">
              <a:gsLst>
                <a:gs pos="0">
                  <a:srgbClr val="7193FF"/>
                </a:gs>
                <a:gs pos="100000">
                  <a:srgbClr val="0000FF"/>
                </a:gs>
              </a:gsLst>
              <a:lin ang="2700000" scaled="1"/>
            </a:gradFill>
            <a:ln w="9525">
              <a:noFill/>
              <a:round/>
              <a:headEnd/>
              <a:tailEnd/>
            </a:ln>
          </p:spPr>
          <p:txBody>
            <a:bodyPr wrap="none" anchor="ctr"/>
            <a:lstStyle/>
            <a:p>
              <a:endParaRPr lang="zh-CN" altLang="zh-CN"/>
            </a:p>
          </p:txBody>
        </p:sp>
        <p:sp>
          <p:nvSpPr>
            <p:cNvPr id="31759" name="AutoShape 17"/>
            <p:cNvSpPr>
              <a:spLocks noChangeArrowheads="1"/>
            </p:cNvSpPr>
            <p:nvPr/>
          </p:nvSpPr>
          <p:spPr bwMode="auto">
            <a:xfrm>
              <a:off x="2350" y="1162"/>
              <a:ext cx="1737" cy="2736"/>
            </a:xfrm>
            <a:prstGeom prst="roundRect">
              <a:avLst>
                <a:gd name="adj" fmla="val 16667"/>
              </a:avLst>
            </a:prstGeom>
            <a:gradFill rotWithShape="0">
              <a:gsLst>
                <a:gs pos="0">
                  <a:srgbClr val="0000FF"/>
                </a:gs>
                <a:gs pos="100000">
                  <a:srgbClr val="7193FF"/>
                </a:gs>
              </a:gsLst>
              <a:lin ang="2700000" scaled="1"/>
            </a:gradFill>
            <a:ln w="9525">
              <a:noFill/>
              <a:round/>
              <a:headEnd/>
              <a:tailEnd/>
            </a:ln>
          </p:spPr>
          <p:txBody>
            <a:bodyPr wrap="none" anchor="ctr"/>
            <a:lstStyle/>
            <a:p>
              <a:endParaRPr lang="zh-CN" altLang="zh-CN"/>
            </a:p>
          </p:txBody>
        </p:sp>
      </p:grpSp>
      <p:pic>
        <p:nvPicPr>
          <p:cNvPr id="17419" name="Picture 4" descr="机场广告"/>
          <p:cNvPicPr>
            <a:picLocks noChangeAspect="1" noChangeArrowheads="1"/>
          </p:cNvPicPr>
          <p:nvPr/>
        </p:nvPicPr>
        <p:blipFill>
          <a:blip r:embed="rId2"/>
          <a:srcRect/>
          <a:stretch>
            <a:fillRect/>
          </a:stretch>
        </p:blipFill>
        <p:spPr bwMode="auto">
          <a:xfrm>
            <a:off x="6375400" y="1625600"/>
            <a:ext cx="2787650" cy="1725613"/>
          </a:xfrm>
          <a:prstGeom prst="rect">
            <a:avLst/>
          </a:prstGeom>
          <a:noFill/>
          <a:ln w="9525">
            <a:noFill/>
            <a:miter lim="800000"/>
            <a:headEnd/>
            <a:tailEnd/>
          </a:ln>
        </p:spPr>
      </p:pic>
      <p:pic>
        <p:nvPicPr>
          <p:cNvPr id="17420" name="Picture 2" descr="车站广告_副本"/>
          <p:cNvPicPr>
            <a:picLocks noChangeAspect="1" noChangeArrowheads="1"/>
          </p:cNvPicPr>
          <p:nvPr/>
        </p:nvPicPr>
        <p:blipFill>
          <a:blip r:embed="rId3"/>
          <a:srcRect/>
          <a:stretch>
            <a:fillRect/>
          </a:stretch>
        </p:blipFill>
        <p:spPr bwMode="auto">
          <a:xfrm>
            <a:off x="2724150" y="1644650"/>
            <a:ext cx="2668588" cy="1679575"/>
          </a:xfrm>
          <a:prstGeom prst="rect">
            <a:avLst/>
          </a:prstGeom>
          <a:noFill/>
          <a:ln w="9525">
            <a:noFill/>
            <a:miter lim="800000"/>
            <a:headEnd/>
            <a:tailEnd/>
          </a:ln>
        </p:spPr>
      </p:pic>
      <p:pic>
        <p:nvPicPr>
          <p:cNvPr id="17421" name="Picture 7" descr="公交车"/>
          <p:cNvPicPr>
            <a:picLocks noChangeAspect="1" noChangeArrowheads="1"/>
          </p:cNvPicPr>
          <p:nvPr/>
        </p:nvPicPr>
        <p:blipFill>
          <a:blip r:embed="rId4"/>
          <a:srcRect/>
          <a:stretch>
            <a:fillRect/>
          </a:stretch>
        </p:blipFill>
        <p:spPr bwMode="auto">
          <a:xfrm>
            <a:off x="6396038" y="4379913"/>
            <a:ext cx="2652712" cy="1597025"/>
          </a:xfrm>
          <a:prstGeom prst="rect">
            <a:avLst/>
          </a:prstGeom>
          <a:noFill/>
          <a:ln w="9525">
            <a:noFill/>
            <a:miter lim="800000"/>
            <a:headEnd/>
            <a:tailEnd/>
          </a:ln>
        </p:spPr>
      </p:pic>
      <p:pic>
        <p:nvPicPr>
          <p:cNvPr id="17422" name="Picture 3" descr="大剧院公交亭_副本"/>
          <p:cNvPicPr>
            <a:picLocks noChangeAspect="1" noChangeArrowheads="1"/>
          </p:cNvPicPr>
          <p:nvPr/>
        </p:nvPicPr>
        <p:blipFill>
          <a:blip r:embed="rId5"/>
          <a:srcRect/>
          <a:stretch>
            <a:fillRect/>
          </a:stretch>
        </p:blipFill>
        <p:spPr bwMode="auto">
          <a:xfrm>
            <a:off x="2667000" y="4379913"/>
            <a:ext cx="2749550" cy="172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2000"/>
                                        <p:tgtEl>
                                          <p:spTgt spid="55299"/>
                                        </p:tgtEl>
                                      </p:cBhvr>
                                    </p:animEffect>
                                    <p:anim calcmode="lin" valueType="num">
                                      <p:cBhvr>
                                        <p:cTn id="8" dur="2000" fill="hold"/>
                                        <p:tgtEl>
                                          <p:spTgt spid="55299"/>
                                        </p:tgtEl>
                                        <p:attrNameLst>
                                          <p:attrName>ppt_w</p:attrName>
                                        </p:attrNameLst>
                                      </p:cBhvr>
                                      <p:tavLst>
                                        <p:tav tm="0" fmla="#ppt_w*sin(2.5*pi*$)">
                                          <p:val>
                                            <p:fltVal val="0"/>
                                          </p:val>
                                        </p:tav>
                                        <p:tav tm="100000">
                                          <p:val>
                                            <p:fltVal val="1"/>
                                          </p:val>
                                        </p:tav>
                                      </p:tavLst>
                                    </p:anim>
                                    <p:anim calcmode="lin" valueType="num">
                                      <p:cBhvr>
                                        <p:cTn id="9" dur="2000" fill="hold"/>
                                        <p:tgtEl>
                                          <p:spTgt spid="55299"/>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000"/>
                            </p:stCondLst>
                            <p:childTnLst>
                              <p:par>
                                <p:cTn id="11" presetID="22" presetClass="entr" presetSubtype="4" fill="hold" nodeType="after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wipe(down)">
                                      <p:cBhvr>
                                        <p:cTn id="13" dur="500"/>
                                        <p:tgtEl>
                                          <p:spTgt spid="17413"/>
                                        </p:tgtEl>
                                      </p:cBhvr>
                                    </p:animEffect>
                                  </p:childTnLst>
                                </p:cTn>
                              </p:par>
                            </p:childTnLst>
                          </p:cTn>
                        </p:par>
                        <p:par>
                          <p:cTn id="14" fill="hold" nodeType="afterGroup">
                            <p:stCondLst>
                              <p:cond delay="2500"/>
                            </p:stCondLst>
                            <p:childTnLst>
                              <p:par>
                                <p:cTn id="15" presetID="22" presetClass="entr" presetSubtype="4" fill="hold" nodeType="afterEffect">
                                  <p:stCondLst>
                                    <p:cond delay="0"/>
                                  </p:stCondLst>
                                  <p:childTnLst>
                                    <p:set>
                                      <p:cBhvr>
                                        <p:cTn id="16" dur="1" fill="hold">
                                          <p:stCondLst>
                                            <p:cond delay="0"/>
                                          </p:stCondLst>
                                        </p:cTn>
                                        <p:tgtEl>
                                          <p:spTgt spid="17420"/>
                                        </p:tgtEl>
                                        <p:attrNameLst>
                                          <p:attrName>style.visibility</p:attrName>
                                        </p:attrNameLst>
                                      </p:cBhvr>
                                      <p:to>
                                        <p:strVal val="visible"/>
                                      </p:to>
                                    </p:set>
                                    <p:animEffect transition="in" filter="wipe(down)">
                                      <p:cBhvr>
                                        <p:cTn id="17" dur="500"/>
                                        <p:tgtEl>
                                          <p:spTgt spid="17420"/>
                                        </p:tgtEl>
                                      </p:cBhvr>
                                    </p:animEffec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55303"/>
                                        </p:tgtEl>
                                        <p:attrNameLst>
                                          <p:attrName>style.visibility</p:attrName>
                                        </p:attrNameLst>
                                      </p:cBhvr>
                                      <p:to>
                                        <p:strVal val="visible"/>
                                      </p:to>
                                    </p:set>
                                    <p:animEffect transition="in" filter="wipe(left)">
                                      <p:cBhvr>
                                        <p:cTn id="21" dur="500"/>
                                        <p:tgtEl>
                                          <p:spTgt spid="55303"/>
                                        </p:tgtEl>
                                      </p:cBhvr>
                                    </p:animEffect>
                                  </p:childTnLst>
                                </p:cTn>
                              </p:par>
                            </p:childTnLst>
                          </p:cTn>
                        </p:par>
                        <p:par>
                          <p:cTn id="22" fill="hold" nodeType="afterGroup">
                            <p:stCondLst>
                              <p:cond delay="3500"/>
                            </p:stCondLst>
                            <p:childTnLst>
                              <p:par>
                                <p:cTn id="23" presetID="6" presetClass="entr" presetSubtype="32" fill="hold" nodeType="afterEffect">
                                  <p:stCondLst>
                                    <p:cond delay="0"/>
                                  </p:stCondLst>
                                  <p:childTnLst>
                                    <p:set>
                                      <p:cBhvr>
                                        <p:cTn id="24" dur="1" fill="hold">
                                          <p:stCondLst>
                                            <p:cond delay="0"/>
                                          </p:stCondLst>
                                        </p:cTn>
                                        <p:tgtEl>
                                          <p:spTgt spid="17417"/>
                                        </p:tgtEl>
                                        <p:attrNameLst>
                                          <p:attrName>style.visibility</p:attrName>
                                        </p:attrNameLst>
                                      </p:cBhvr>
                                      <p:to>
                                        <p:strVal val="visible"/>
                                      </p:to>
                                    </p:set>
                                    <p:animEffect transition="in" filter="circle(out)">
                                      <p:cBhvr>
                                        <p:cTn id="25" dur="2000"/>
                                        <p:tgtEl>
                                          <p:spTgt spid="17417"/>
                                        </p:tgtEl>
                                      </p:cBhvr>
                                    </p:animEffect>
                                  </p:childTnLst>
                                </p:cTn>
                              </p:par>
                            </p:childTnLst>
                          </p:cTn>
                        </p:par>
                        <p:par>
                          <p:cTn id="26" fill="hold" nodeType="afterGroup">
                            <p:stCondLst>
                              <p:cond delay="5500"/>
                            </p:stCondLst>
                            <p:childTnLst>
                              <p:par>
                                <p:cTn id="27" presetID="6" presetClass="entr" presetSubtype="32" fill="hold" nodeType="afterEffect">
                                  <p:stCondLst>
                                    <p:cond delay="0"/>
                                  </p:stCondLst>
                                  <p:childTnLst>
                                    <p:set>
                                      <p:cBhvr>
                                        <p:cTn id="28" dur="1" fill="hold">
                                          <p:stCondLst>
                                            <p:cond delay="0"/>
                                          </p:stCondLst>
                                        </p:cTn>
                                        <p:tgtEl>
                                          <p:spTgt spid="17419"/>
                                        </p:tgtEl>
                                        <p:attrNameLst>
                                          <p:attrName>style.visibility</p:attrName>
                                        </p:attrNameLst>
                                      </p:cBhvr>
                                      <p:to>
                                        <p:strVal val="visible"/>
                                      </p:to>
                                    </p:set>
                                    <p:animEffect transition="in" filter="circle(out)">
                                      <p:cBhvr>
                                        <p:cTn id="29" dur="2000"/>
                                        <p:tgtEl>
                                          <p:spTgt spid="17419"/>
                                        </p:tgtEl>
                                      </p:cBhvr>
                                    </p:animEffect>
                                  </p:childTnLst>
                                </p:cTn>
                              </p:par>
                            </p:childTnLst>
                          </p:cTn>
                        </p:par>
                        <p:par>
                          <p:cTn id="30" fill="hold" nodeType="afterGroup">
                            <p:stCondLst>
                              <p:cond delay="7500"/>
                            </p:stCondLst>
                            <p:childTnLst>
                              <p:par>
                                <p:cTn id="31" presetID="6" presetClass="entr" presetSubtype="32" fill="hold" nodeType="afterEffect">
                                  <p:stCondLst>
                                    <p:cond delay="0"/>
                                  </p:stCondLst>
                                  <p:childTnLst>
                                    <p:set>
                                      <p:cBhvr>
                                        <p:cTn id="32" dur="1" fill="hold">
                                          <p:stCondLst>
                                            <p:cond delay="0"/>
                                          </p:stCondLst>
                                        </p:cTn>
                                        <p:tgtEl>
                                          <p:spTgt spid="55300"/>
                                        </p:tgtEl>
                                        <p:attrNameLst>
                                          <p:attrName>style.visibility</p:attrName>
                                        </p:attrNameLst>
                                      </p:cBhvr>
                                      <p:to>
                                        <p:strVal val="visible"/>
                                      </p:to>
                                    </p:set>
                                    <p:animEffect transition="in" filter="circle(out)">
                                      <p:cBhvr>
                                        <p:cTn id="33" dur="2000"/>
                                        <p:tgtEl>
                                          <p:spTgt spid="55300"/>
                                        </p:tgtEl>
                                      </p:cBhvr>
                                    </p:animEffect>
                                  </p:childTnLst>
                                </p:cTn>
                              </p:par>
                            </p:childTnLst>
                          </p:cTn>
                        </p:par>
                        <p:par>
                          <p:cTn id="34" fill="hold" nodeType="afterGroup">
                            <p:stCondLst>
                              <p:cond delay="9500"/>
                            </p:stCondLst>
                            <p:childTnLst>
                              <p:par>
                                <p:cTn id="35" presetID="21" presetClass="entr" presetSubtype="4" fill="hold" nodeType="afterEffect">
                                  <p:stCondLst>
                                    <p:cond delay="0"/>
                                  </p:stCondLst>
                                  <p:childTnLst>
                                    <p:set>
                                      <p:cBhvr>
                                        <p:cTn id="36" dur="1" fill="hold">
                                          <p:stCondLst>
                                            <p:cond delay="0"/>
                                          </p:stCondLst>
                                        </p:cTn>
                                        <p:tgtEl>
                                          <p:spTgt spid="17414"/>
                                        </p:tgtEl>
                                        <p:attrNameLst>
                                          <p:attrName>style.visibility</p:attrName>
                                        </p:attrNameLst>
                                      </p:cBhvr>
                                      <p:to>
                                        <p:strVal val="visible"/>
                                      </p:to>
                                    </p:set>
                                    <p:animEffect transition="in" filter="wheel(4)">
                                      <p:cBhvr>
                                        <p:cTn id="37" dur="2000"/>
                                        <p:tgtEl>
                                          <p:spTgt spid="17414"/>
                                        </p:tgtEl>
                                      </p:cBhvr>
                                    </p:animEffect>
                                  </p:childTnLst>
                                </p:cTn>
                              </p:par>
                            </p:childTnLst>
                          </p:cTn>
                        </p:par>
                        <p:par>
                          <p:cTn id="38" fill="hold" nodeType="afterGroup">
                            <p:stCondLst>
                              <p:cond delay="11500"/>
                            </p:stCondLst>
                            <p:childTnLst>
                              <p:par>
                                <p:cTn id="39" presetID="21" presetClass="entr" presetSubtype="4" fill="hold" nodeType="afterEffect">
                                  <p:stCondLst>
                                    <p:cond delay="0"/>
                                  </p:stCondLst>
                                  <p:childTnLst>
                                    <p:set>
                                      <p:cBhvr>
                                        <p:cTn id="40" dur="1" fill="hold">
                                          <p:stCondLst>
                                            <p:cond delay="0"/>
                                          </p:stCondLst>
                                        </p:cTn>
                                        <p:tgtEl>
                                          <p:spTgt spid="17422"/>
                                        </p:tgtEl>
                                        <p:attrNameLst>
                                          <p:attrName>style.visibility</p:attrName>
                                        </p:attrNameLst>
                                      </p:cBhvr>
                                      <p:to>
                                        <p:strVal val="visible"/>
                                      </p:to>
                                    </p:set>
                                    <p:animEffect transition="in" filter="wheel(4)">
                                      <p:cBhvr>
                                        <p:cTn id="41" dur="2000"/>
                                        <p:tgtEl>
                                          <p:spTgt spid="17422"/>
                                        </p:tgtEl>
                                      </p:cBhvr>
                                    </p:animEffect>
                                  </p:childTnLst>
                                </p:cTn>
                              </p:par>
                            </p:childTnLst>
                          </p:cTn>
                        </p:par>
                        <p:par>
                          <p:cTn id="42" fill="hold" nodeType="afterGroup">
                            <p:stCondLst>
                              <p:cond delay="13500"/>
                            </p:stCondLst>
                            <p:childTnLst>
                              <p:par>
                                <p:cTn id="43" presetID="45" presetClass="entr" presetSubtype="0" fill="hold" nodeType="afterEffect">
                                  <p:stCondLst>
                                    <p:cond delay="0"/>
                                  </p:stCondLst>
                                  <p:childTnLst>
                                    <p:set>
                                      <p:cBhvr>
                                        <p:cTn id="44" dur="1" fill="hold">
                                          <p:stCondLst>
                                            <p:cond delay="0"/>
                                          </p:stCondLst>
                                        </p:cTn>
                                        <p:tgtEl>
                                          <p:spTgt spid="55304"/>
                                        </p:tgtEl>
                                        <p:attrNameLst>
                                          <p:attrName>style.visibility</p:attrName>
                                        </p:attrNameLst>
                                      </p:cBhvr>
                                      <p:to>
                                        <p:strVal val="visible"/>
                                      </p:to>
                                    </p:set>
                                    <p:animEffect transition="in" filter="fade">
                                      <p:cBhvr>
                                        <p:cTn id="45" dur="2000"/>
                                        <p:tgtEl>
                                          <p:spTgt spid="55304"/>
                                        </p:tgtEl>
                                      </p:cBhvr>
                                    </p:animEffect>
                                    <p:anim calcmode="lin" valueType="num">
                                      <p:cBhvr>
                                        <p:cTn id="46" dur="2000" fill="hold"/>
                                        <p:tgtEl>
                                          <p:spTgt spid="55304"/>
                                        </p:tgtEl>
                                        <p:attrNameLst>
                                          <p:attrName>ppt_w</p:attrName>
                                        </p:attrNameLst>
                                      </p:cBhvr>
                                      <p:tavLst>
                                        <p:tav tm="0" fmla="#ppt_w*sin(2.5*pi*$)">
                                          <p:val>
                                            <p:fltVal val="0"/>
                                          </p:val>
                                        </p:tav>
                                        <p:tav tm="100000">
                                          <p:val>
                                            <p:fltVal val="1"/>
                                          </p:val>
                                        </p:tav>
                                      </p:tavLst>
                                    </p:anim>
                                    <p:anim calcmode="lin" valueType="num">
                                      <p:cBhvr>
                                        <p:cTn id="47" dur="2000" fill="hold"/>
                                        <p:tgtEl>
                                          <p:spTgt spid="55304"/>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15500"/>
                            </p:stCondLst>
                            <p:childTnLst>
                              <p:par>
                                <p:cTn id="49" presetID="22" presetClass="entr" presetSubtype="4" fill="hold" nodeType="afterEffect">
                                  <p:stCondLst>
                                    <p:cond delay="0"/>
                                  </p:stCondLst>
                                  <p:childTnLst>
                                    <p:set>
                                      <p:cBhvr>
                                        <p:cTn id="50" dur="1" fill="hold">
                                          <p:stCondLst>
                                            <p:cond delay="0"/>
                                          </p:stCondLst>
                                        </p:cTn>
                                        <p:tgtEl>
                                          <p:spTgt spid="17418"/>
                                        </p:tgtEl>
                                        <p:attrNameLst>
                                          <p:attrName>style.visibility</p:attrName>
                                        </p:attrNameLst>
                                      </p:cBhvr>
                                      <p:to>
                                        <p:strVal val="visible"/>
                                      </p:to>
                                    </p:set>
                                    <p:animEffect transition="in" filter="wipe(down)">
                                      <p:cBhvr>
                                        <p:cTn id="51" dur="500"/>
                                        <p:tgtEl>
                                          <p:spTgt spid="17418"/>
                                        </p:tgtEl>
                                      </p:cBhvr>
                                    </p:animEffect>
                                  </p:childTnLst>
                                </p:cTn>
                              </p:par>
                            </p:childTnLst>
                          </p:cTn>
                        </p:par>
                        <p:par>
                          <p:cTn id="52" fill="hold" nodeType="afterGroup">
                            <p:stCondLst>
                              <p:cond delay="16000"/>
                            </p:stCondLst>
                            <p:childTnLst>
                              <p:par>
                                <p:cTn id="53" presetID="22" presetClass="entr" presetSubtype="4" fill="hold" nodeType="afterEffect">
                                  <p:stCondLst>
                                    <p:cond delay="0"/>
                                  </p:stCondLst>
                                  <p:childTnLst>
                                    <p:set>
                                      <p:cBhvr>
                                        <p:cTn id="54" dur="1" fill="hold">
                                          <p:stCondLst>
                                            <p:cond delay="0"/>
                                          </p:stCondLst>
                                        </p:cTn>
                                        <p:tgtEl>
                                          <p:spTgt spid="17421"/>
                                        </p:tgtEl>
                                        <p:attrNameLst>
                                          <p:attrName>style.visibility</p:attrName>
                                        </p:attrNameLst>
                                      </p:cBhvr>
                                      <p:to>
                                        <p:strVal val="visible"/>
                                      </p:to>
                                    </p:set>
                                    <p:animEffect transition="in" filter="wipe(down)">
                                      <p:cBhvr>
                                        <p:cTn id="55"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1" name="AutoShape 3"/>
          <p:cNvSpPr>
            <a:spLocks noChangeArrowheads="1"/>
          </p:cNvSpPr>
          <p:nvPr/>
        </p:nvSpPr>
        <p:spPr bwMode="gray">
          <a:xfrm rot="5400000">
            <a:off x="1410042" y="2602192"/>
            <a:ext cx="4578095" cy="2406978"/>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pPr fontAlgn="auto">
              <a:spcBef>
                <a:spcPts val="0"/>
              </a:spcBef>
              <a:spcAft>
                <a:spcPts val="0"/>
              </a:spcAft>
              <a:defRPr/>
            </a:pPr>
            <a:endParaRPr lang="zh-CN" altLang="en-US"/>
          </a:p>
        </p:txBody>
      </p:sp>
      <p:sp>
        <p:nvSpPr>
          <p:cNvPr id="1164293" name="AutoShape 5"/>
          <p:cNvSpPr>
            <a:spLocks noChangeArrowheads="1"/>
          </p:cNvSpPr>
          <p:nvPr/>
        </p:nvSpPr>
        <p:spPr bwMode="gray">
          <a:xfrm rot="5400000">
            <a:off x="3899041" y="2673633"/>
            <a:ext cx="4537935" cy="2304256"/>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pPr fontAlgn="auto">
              <a:spcBef>
                <a:spcPts val="0"/>
              </a:spcBef>
              <a:spcAft>
                <a:spcPts val="0"/>
              </a:spcAft>
              <a:defRPr/>
            </a:pPr>
            <a:endParaRPr lang="zh-CN" altLang="en-US"/>
          </a:p>
        </p:txBody>
      </p:sp>
      <p:sp>
        <p:nvSpPr>
          <p:cNvPr id="1164295" name="AutoShape 7"/>
          <p:cNvSpPr>
            <a:spLocks noChangeArrowheads="1"/>
          </p:cNvSpPr>
          <p:nvPr/>
        </p:nvSpPr>
        <p:spPr bwMode="gray">
          <a:xfrm rot="5400000">
            <a:off x="6211654" y="2754001"/>
            <a:ext cx="4537938" cy="2143523"/>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pPr fontAlgn="auto">
              <a:spcBef>
                <a:spcPts val="0"/>
              </a:spcBef>
              <a:spcAft>
                <a:spcPts val="0"/>
              </a:spcAft>
              <a:defRPr/>
            </a:pPr>
            <a:endParaRPr lang="zh-CN" altLang="en-US"/>
          </a:p>
        </p:txBody>
      </p:sp>
      <p:pic>
        <p:nvPicPr>
          <p:cNvPr id="19468" name="Picture 9" descr="RY_circle001"/>
          <p:cNvPicPr>
            <a:picLocks noChangeAspect="1" noChangeArrowheads="1"/>
          </p:cNvPicPr>
          <p:nvPr/>
        </p:nvPicPr>
        <p:blipFill>
          <a:blip r:embed="rId2"/>
          <a:srcRect/>
          <a:stretch>
            <a:fillRect/>
          </a:stretch>
        </p:blipFill>
        <p:spPr bwMode="auto">
          <a:xfrm>
            <a:off x="7408863" y="1557338"/>
            <a:ext cx="2143125" cy="1541462"/>
          </a:xfrm>
          <a:prstGeom prst="rect">
            <a:avLst/>
          </a:prstGeom>
          <a:noFill/>
          <a:ln w="9525">
            <a:noFill/>
            <a:miter lim="800000"/>
            <a:headEnd/>
            <a:tailEnd/>
          </a:ln>
        </p:spPr>
      </p:pic>
      <p:pic>
        <p:nvPicPr>
          <p:cNvPr id="19469" name="Picture 10" descr="LB_circle001"/>
          <p:cNvPicPr>
            <a:picLocks noChangeAspect="1" noChangeArrowheads="1"/>
          </p:cNvPicPr>
          <p:nvPr/>
        </p:nvPicPr>
        <p:blipFill>
          <a:blip r:embed="rId3"/>
          <a:srcRect/>
          <a:stretch>
            <a:fillRect/>
          </a:stretch>
        </p:blipFill>
        <p:spPr bwMode="auto">
          <a:xfrm>
            <a:off x="2635250" y="1673225"/>
            <a:ext cx="2236788" cy="1425575"/>
          </a:xfrm>
          <a:prstGeom prst="rect">
            <a:avLst/>
          </a:prstGeom>
          <a:noFill/>
          <a:ln w="9525">
            <a:noFill/>
            <a:miter lim="800000"/>
            <a:headEnd/>
            <a:tailEnd/>
          </a:ln>
        </p:spPr>
      </p:pic>
      <p:pic>
        <p:nvPicPr>
          <p:cNvPr id="19470" name="Picture 11" descr="YG_circle001"/>
          <p:cNvPicPr>
            <a:picLocks noChangeAspect="1" noChangeArrowheads="1"/>
          </p:cNvPicPr>
          <p:nvPr/>
        </p:nvPicPr>
        <p:blipFill>
          <a:blip r:embed="rId4"/>
          <a:srcRect/>
          <a:stretch>
            <a:fillRect/>
          </a:stretch>
        </p:blipFill>
        <p:spPr bwMode="auto">
          <a:xfrm>
            <a:off x="5167313" y="1516063"/>
            <a:ext cx="1971675" cy="1582737"/>
          </a:xfrm>
          <a:prstGeom prst="rect">
            <a:avLst/>
          </a:prstGeom>
          <a:noFill/>
          <a:ln w="9525">
            <a:noFill/>
            <a:miter lim="800000"/>
            <a:headEnd/>
            <a:tailEnd/>
          </a:ln>
        </p:spPr>
      </p:pic>
      <p:sp>
        <p:nvSpPr>
          <p:cNvPr id="271379" name="Text Box 13"/>
          <p:cNvSpPr txBox="1">
            <a:spLocks noChangeArrowheads="1"/>
          </p:cNvSpPr>
          <p:nvPr/>
        </p:nvSpPr>
        <p:spPr bwMode="auto">
          <a:xfrm>
            <a:off x="8112224" y="1978647"/>
            <a:ext cx="914400" cy="913520"/>
          </a:xfrm>
          <a:prstGeom prst="rect">
            <a:avLst/>
          </a:prstGeom>
          <a:noFill/>
          <a:ln>
            <a:noFill/>
          </a:ln>
          <a:extLst>
            <a:ext uri="{909E8E84-426E-40DD-AFC4-6F175D3DCCD1}"/>
            <a:ext uri="{91240B29-F687-4F45-9708-019B960494DF}"/>
          </a:extLst>
        </p:spPr>
        <p:txBody>
          <a:bodyPr>
            <a:spAutoFit/>
          </a:bodyPr>
          <a:lstStyle>
            <a:defPPr>
              <a:defRPr lang="zh-CN"/>
            </a:defPPr>
            <a:lvl1pPr eaLnBrk="0" hangingPunct="0">
              <a:lnSpc>
                <a:spcPct val="70000"/>
              </a:lnSpc>
              <a:spcBef>
                <a:spcPct val="50000"/>
              </a:spcBef>
              <a:defRPr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fontAlgn="auto">
              <a:spcAft>
                <a:spcPts val="0"/>
              </a:spcAft>
              <a:defRPr/>
            </a:pPr>
            <a:r>
              <a:rPr lang="zh-CN" altLang="en-US" dirty="0"/>
              <a:t>授予</a:t>
            </a:r>
            <a:endParaRPr lang="en-US" altLang="zh-CN" dirty="0"/>
          </a:p>
          <a:p>
            <a:pPr fontAlgn="auto">
              <a:spcAft>
                <a:spcPts val="0"/>
              </a:spcAft>
              <a:defRPr/>
            </a:pPr>
            <a:r>
              <a:rPr lang="zh-CN" altLang="en-US" dirty="0"/>
              <a:t>奖项</a:t>
            </a:r>
            <a:endParaRPr lang="en-US" altLang="zh-CN" dirty="0"/>
          </a:p>
        </p:txBody>
      </p:sp>
      <p:sp>
        <p:nvSpPr>
          <p:cNvPr id="271380" name="Text Box 14"/>
          <p:cNvSpPr txBox="1">
            <a:spLocks noChangeArrowheads="1"/>
          </p:cNvSpPr>
          <p:nvPr/>
        </p:nvSpPr>
        <p:spPr bwMode="auto">
          <a:xfrm>
            <a:off x="5695948" y="1929252"/>
            <a:ext cx="914400" cy="913520"/>
          </a:xfrm>
          <a:prstGeom prst="rect">
            <a:avLst/>
          </a:prstGeom>
          <a:noFill/>
          <a:ln>
            <a:noFill/>
          </a:ln>
          <a:extLst>
            <a:ext uri="{909E8E84-426E-40DD-AFC4-6F175D3DCCD1}"/>
            <a:ext uri="{91240B29-F687-4F45-9708-019B960494DF}"/>
          </a:extLst>
        </p:spPr>
        <p:txBody>
          <a:bodyPr>
            <a:spAutoFit/>
          </a:bodyPr>
          <a:lstStyle>
            <a:defPPr>
              <a:defRPr lang="zh-CN"/>
            </a:defPPr>
            <a:lvl1pPr eaLnBrk="0" hangingPunct="0">
              <a:lnSpc>
                <a:spcPct val="70000"/>
              </a:lnSpc>
              <a:spcBef>
                <a:spcPct val="50000"/>
              </a:spcBef>
              <a:defRPr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fontAlgn="auto">
              <a:spcAft>
                <a:spcPts val="0"/>
              </a:spcAft>
              <a:defRPr/>
            </a:pPr>
            <a:r>
              <a:rPr lang="zh-CN" altLang="en-US" dirty="0"/>
              <a:t>世卫</a:t>
            </a:r>
            <a:endParaRPr lang="en-US" altLang="zh-CN" dirty="0"/>
          </a:p>
          <a:p>
            <a:pPr fontAlgn="auto">
              <a:spcAft>
                <a:spcPts val="0"/>
              </a:spcAft>
              <a:defRPr/>
            </a:pPr>
            <a:r>
              <a:rPr lang="zh-CN" altLang="en-US" dirty="0"/>
              <a:t>访问</a:t>
            </a:r>
            <a:endParaRPr lang="en-US" altLang="zh-CN" dirty="0"/>
          </a:p>
        </p:txBody>
      </p:sp>
      <p:sp>
        <p:nvSpPr>
          <p:cNvPr id="19" name="Text Box 14"/>
          <p:cNvSpPr txBox="1">
            <a:spLocks noChangeArrowheads="1"/>
          </p:cNvSpPr>
          <p:nvPr/>
        </p:nvSpPr>
        <p:spPr bwMode="auto">
          <a:xfrm>
            <a:off x="3327398" y="1929252"/>
            <a:ext cx="1305118" cy="913520"/>
          </a:xfrm>
          <a:prstGeom prst="rect">
            <a:avLst/>
          </a:prstGeom>
          <a:noFill/>
          <a:ln>
            <a:noFill/>
          </a:ln>
          <a:extLst>
            <a:ext uri="{909E8E84-426E-40DD-AFC4-6F175D3DCCD1}"/>
            <a:ext uri="{91240B29-F687-4F45-9708-019B960494DF}"/>
          </a:extLst>
        </p:spPr>
        <p:txBody>
          <a:bodyPr>
            <a:spAutoFit/>
          </a:bodyPr>
          <a:lstStyle>
            <a:defPPr>
              <a:defRPr lang="zh-CN"/>
            </a:defPPr>
            <a:lvl1pPr eaLnBrk="0" hangingPunct="0">
              <a:lnSpc>
                <a:spcPct val="70000"/>
              </a:lnSpc>
              <a:spcBef>
                <a:spcPct val="50000"/>
              </a:spcBef>
              <a:defRPr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fontAlgn="auto">
              <a:spcAft>
                <a:spcPts val="0"/>
              </a:spcAft>
              <a:defRPr/>
            </a:pPr>
            <a:r>
              <a:rPr lang="zh-CN" altLang="en-US" dirty="0"/>
              <a:t>宣讲</a:t>
            </a:r>
            <a:endParaRPr lang="en-US" altLang="zh-CN" dirty="0"/>
          </a:p>
          <a:p>
            <a:pPr fontAlgn="auto">
              <a:spcAft>
                <a:spcPts val="0"/>
              </a:spcAft>
              <a:defRPr/>
            </a:pPr>
            <a:r>
              <a:rPr lang="zh-CN" altLang="en-US" dirty="0"/>
              <a:t>活动</a:t>
            </a:r>
            <a:endParaRPr lang="en-US" altLang="zh-CN" dirty="0"/>
          </a:p>
        </p:txBody>
      </p:sp>
      <p:pic>
        <p:nvPicPr>
          <p:cNvPr id="19474" name="Picture 6" descr="1094687897"/>
          <p:cNvPicPr>
            <a:picLocks noChangeAspect="1" noChangeArrowheads="1"/>
          </p:cNvPicPr>
          <p:nvPr/>
        </p:nvPicPr>
        <p:blipFill>
          <a:blip r:embed="rId5"/>
          <a:srcRect/>
          <a:stretch>
            <a:fillRect/>
          </a:stretch>
        </p:blipFill>
        <p:spPr bwMode="auto">
          <a:xfrm>
            <a:off x="2590800" y="3160713"/>
            <a:ext cx="2265363" cy="2555875"/>
          </a:xfrm>
          <a:prstGeom prst="rect">
            <a:avLst/>
          </a:prstGeom>
          <a:noFill/>
          <a:ln w="9525">
            <a:noFill/>
            <a:miter lim="800000"/>
            <a:headEnd/>
            <a:tailEnd/>
          </a:ln>
        </p:spPr>
      </p:pic>
      <p:pic>
        <p:nvPicPr>
          <p:cNvPr id="19475" name="Picture 8" descr="施贺德"/>
          <p:cNvPicPr>
            <a:picLocks noChangeAspect="1" noChangeArrowheads="1"/>
          </p:cNvPicPr>
          <p:nvPr/>
        </p:nvPicPr>
        <p:blipFill>
          <a:blip r:embed="rId6"/>
          <a:srcRect/>
          <a:stretch>
            <a:fillRect/>
          </a:stretch>
        </p:blipFill>
        <p:spPr bwMode="auto">
          <a:xfrm>
            <a:off x="5089525" y="3141663"/>
            <a:ext cx="2230438" cy="2574925"/>
          </a:xfrm>
          <a:prstGeom prst="rect">
            <a:avLst/>
          </a:prstGeom>
          <a:noFill/>
          <a:ln w="9525">
            <a:noFill/>
            <a:miter lim="800000"/>
            <a:headEnd/>
            <a:tailEnd/>
          </a:ln>
        </p:spPr>
      </p:pic>
      <p:pic>
        <p:nvPicPr>
          <p:cNvPr id="19476" name="Picture 9" descr="推荐函"/>
          <p:cNvPicPr>
            <a:picLocks noChangeAspect="1" noChangeArrowheads="1"/>
          </p:cNvPicPr>
          <p:nvPr/>
        </p:nvPicPr>
        <p:blipFill>
          <a:blip r:embed="rId7"/>
          <a:srcRect/>
          <a:stretch>
            <a:fillRect/>
          </a:stretch>
        </p:blipFill>
        <p:spPr bwMode="auto">
          <a:xfrm>
            <a:off x="7518400" y="3213100"/>
            <a:ext cx="1924050" cy="2503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164291"/>
                                        </p:tgtEl>
                                        <p:attrNameLst>
                                          <p:attrName>style.visibility</p:attrName>
                                        </p:attrNameLst>
                                      </p:cBhvr>
                                      <p:to>
                                        <p:strVal val="visible"/>
                                      </p:to>
                                    </p:set>
                                    <p:animEffect transition="in" filter="circle(out)">
                                      <p:cBhvr>
                                        <p:cTn id="7" dur="2000"/>
                                        <p:tgtEl>
                                          <p:spTgt spid="1164291"/>
                                        </p:tgtEl>
                                      </p:cBhvr>
                                    </p:animEffect>
                                  </p:childTnLst>
                                </p:cTn>
                              </p:par>
                              <p:par>
                                <p:cTn id="8" presetID="6" presetClass="entr" presetSubtype="32" fill="hold" nodeType="withEffect">
                                  <p:stCondLst>
                                    <p:cond delay="0"/>
                                  </p:stCondLst>
                                  <p:childTnLst>
                                    <p:set>
                                      <p:cBhvr>
                                        <p:cTn id="9" dur="1" fill="hold">
                                          <p:stCondLst>
                                            <p:cond delay="0"/>
                                          </p:stCondLst>
                                        </p:cTn>
                                        <p:tgtEl>
                                          <p:spTgt spid="19469"/>
                                        </p:tgtEl>
                                        <p:attrNameLst>
                                          <p:attrName>style.visibility</p:attrName>
                                        </p:attrNameLst>
                                      </p:cBhvr>
                                      <p:to>
                                        <p:strVal val="visible"/>
                                      </p:to>
                                    </p:set>
                                    <p:animEffect transition="in" filter="circle(out)">
                                      <p:cBhvr>
                                        <p:cTn id="10" dur="2000"/>
                                        <p:tgtEl>
                                          <p:spTgt spid="19469"/>
                                        </p:tgtEl>
                                      </p:cBhvr>
                                    </p:animEffect>
                                  </p:childTnLst>
                                </p:cTn>
                              </p:par>
                              <p:par>
                                <p:cTn id="11" presetID="6" presetClass="entr" presetSubtype="3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2000"/>
                                        <p:tgtEl>
                                          <p:spTgt spid="19"/>
                                        </p:tgtEl>
                                      </p:cBhvr>
                                    </p:animEffect>
                                  </p:childTnLst>
                                </p:cTn>
                              </p:par>
                              <p:par>
                                <p:cTn id="14" presetID="6" presetClass="entr" presetSubtype="32" fill="hold" nodeType="withEffect">
                                  <p:stCondLst>
                                    <p:cond delay="0"/>
                                  </p:stCondLst>
                                  <p:childTnLst>
                                    <p:set>
                                      <p:cBhvr>
                                        <p:cTn id="15" dur="1" fill="hold">
                                          <p:stCondLst>
                                            <p:cond delay="0"/>
                                          </p:stCondLst>
                                        </p:cTn>
                                        <p:tgtEl>
                                          <p:spTgt spid="19474"/>
                                        </p:tgtEl>
                                        <p:attrNameLst>
                                          <p:attrName>style.visibility</p:attrName>
                                        </p:attrNameLst>
                                      </p:cBhvr>
                                      <p:to>
                                        <p:strVal val="visible"/>
                                      </p:to>
                                    </p:set>
                                    <p:animEffect transition="in" filter="circle(out)">
                                      <p:cBhvr>
                                        <p:cTn id="16" dur="2000"/>
                                        <p:tgtEl>
                                          <p:spTgt spid="19474"/>
                                        </p:tgtEl>
                                      </p:cBhvr>
                                    </p:animEffect>
                                  </p:childTnLst>
                                </p:cTn>
                              </p:par>
                            </p:childTnLst>
                          </p:cTn>
                        </p:par>
                        <p:par>
                          <p:cTn id="17" fill="hold" nodeType="afterGroup">
                            <p:stCondLst>
                              <p:cond delay="2000"/>
                            </p:stCondLst>
                            <p:childTnLst>
                              <p:par>
                                <p:cTn id="18" presetID="16" presetClass="entr" presetSubtype="21" fill="hold" nodeType="afterEffect">
                                  <p:stCondLst>
                                    <p:cond delay="0"/>
                                  </p:stCondLst>
                                  <p:childTnLst>
                                    <p:set>
                                      <p:cBhvr>
                                        <p:cTn id="19" dur="1" fill="hold">
                                          <p:stCondLst>
                                            <p:cond delay="0"/>
                                          </p:stCondLst>
                                        </p:cTn>
                                        <p:tgtEl>
                                          <p:spTgt spid="1164293"/>
                                        </p:tgtEl>
                                        <p:attrNameLst>
                                          <p:attrName>style.visibility</p:attrName>
                                        </p:attrNameLst>
                                      </p:cBhvr>
                                      <p:to>
                                        <p:strVal val="visible"/>
                                      </p:to>
                                    </p:set>
                                    <p:animEffect transition="in" filter="barn(inVertical)">
                                      <p:cBhvr>
                                        <p:cTn id="20" dur="500"/>
                                        <p:tgtEl>
                                          <p:spTgt spid="1164293"/>
                                        </p:tgtEl>
                                      </p:cBhvr>
                                    </p:animEffect>
                                  </p:childTnLst>
                                </p:cTn>
                              </p:par>
                              <p:par>
                                <p:cTn id="21" presetID="16" presetClass="entr" presetSubtype="21" fill="hold" nodeType="withEffect">
                                  <p:stCondLst>
                                    <p:cond delay="0"/>
                                  </p:stCondLst>
                                  <p:childTnLst>
                                    <p:set>
                                      <p:cBhvr>
                                        <p:cTn id="22" dur="1" fill="hold">
                                          <p:stCondLst>
                                            <p:cond delay="0"/>
                                          </p:stCondLst>
                                        </p:cTn>
                                        <p:tgtEl>
                                          <p:spTgt spid="19470"/>
                                        </p:tgtEl>
                                        <p:attrNameLst>
                                          <p:attrName>style.visibility</p:attrName>
                                        </p:attrNameLst>
                                      </p:cBhvr>
                                      <p:to>
                                        <p:strVal val="visible"/>
                                      </p:to>
                                    </p:set>
                                    <p:animEffect transition="in" filter="barn(inVertical)">
                                      <p:cBhvr>
                                        <p:cTn id="23" dur="500"/>
                                        <p:tgtEl>
                                          <p:spTgt spid="19470"/>
                                        </p:tgtEl>
                                      </p:cBhvr>
                                    </p:animEffect>
                                  </p:childTnLst>
                                </p:cTn>
                              </p:par>
                              <p:par>
                                <p:cTn id="24" presetID="16" presetClass="entr" presetSubtype="21" fill="hold" nodeType="withEffect">
                                  <p:stCondLst>
                                    <p:cond delay="0"/>
                                  </p:stCondLst>
                                  <p:childTnLst>
                                    <p:set>
                                      <p:cBhvr>
                                        <p:cTn id="25" dur="1" fill="hold">
                                          <p:stCondLst>
                                            <p:cond delay="0"/>
                                          </p:stCondLst>
                                        </p:cTn>
                                        <p:tgtEl>
                                          <p:spTgt spid="271380"/>
                                        </p:tgtEl>
                                        <p:attrNameLst>
                                          <p:attrName>style.visibility</p:attrName>
                                        </p:attrNameLst>
                                      </p:cBhvr>
                                      <p:to>
                                        <p:strVal val="visible"/>
                                      </p:to>
                                    </p:set>
                                    <p:animEffect transition="in" filter="barn(inVertical)">
                                      <p:cBhvr>
                                        <p:cTn id="26" dur="500"/>
                                        <p:tgtEl>
                                          <p:spTgt spid="271380"/>
                                        </p:tgtEl>
                                      </p:cBhvr>
                                    </p:animEffect>
                                  </p:childTnLst>
                                </p:cTn>
                              </p:par>
                              <p:par>
                                <p:cTn id="27" presetID="16" presetClass="entr" presetSubtype="21" fill="hold" nodeType="withEffect">
                                  <p:stCondLst>
                                    <p:cond delay="0"/>
                                  </p:stCondLst>
                                  <p:childTnLst>
                                    <p:set>
                                      <p:cBhvr>
                                        <p:cTn id="28" dur="1" fill="hold">
                                          <p:stCondLst>
                                            <p:cond delay="0"/>
                                          </p:stCondLst>
                                        </p:cTn>
                                        <p:tgtEl>
                                          <p:spTgt spid="19475"/>
                                        </p:tgtEl>
                                        <p:attrNameLst>
                                          <p:attrName>style.visibility</p:attrName>
                                        </p:attrNameLst>
                                      </p:cBhvr>
                                      <p:to>
                                        <p:strVal val="visible"/>
                                      </p:to>
                                    </p:set>
                                    <p:animEffect transition="in" filter="barn(inVertical)">
                                      <p:cBhvr>
                                        <p:cTn id="29" dur="500"/>
                                        <p:tgtEl>
                                          <p:spTgt spid="194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164295"/>
                                        </p:tgtEl>
                                        <p:attrNameLst>
                                          <p:attrName>style.visibility</p:attrName>
                                        </p:attrNameLst>
                                      </p:cBhvr>
                                      <p:to>
                                        <p:strVal val="visible"/>
                                      </p:to>
                                    </p:set>
                                    <p:animEffect transition="in" filter="wipe(down)">
                                      <p:cBhvr>
                                        <p:cTn id="34" dur="500"/>
                                        <p:tgtEl>
                                          <p:spTgt spid="1164295"/>
                                        </p:tgtEl>
                                      </p:cBhvr>
                                    </p:animEffect>
                                  </p:childTnLst>
                                </p:cTn>
                              </p:par>
                              <p:par>
                                <p:cTn id="35" presetID="22" presetClass="entr" presetSubtype="4" fill="hold" nodeType="withEffect">
                                  <p:stCondLst>
                                    <p:cond delay="0"/>
                                  </p:stCondLst>
                                  <p:childTnLst>
                                    <p:set>
                                      <p:cBhvr>
                                        <p:cTn id="36" dur="1" fill="hold">
                                          <p:stCondLst>
                                            <p:cond delay="0"/>
                                          </p:stCondLst>
                                        </p:cTn>
                                        <p:tgtEl>
                                          <p:spTgt spid="19468"/>
                                        </p:tgtEl>
                                        <p:attrNameLst>
                                          <p:attrName>style.visibility</p:attrName>
                                        </p:attrNameLst>
                                      </p:cBhvr>
                                      <p:to>
                                        <p:strVal val="visible"/>
                                      </p:to>
                                    </p:set>
                                    <p:animEffect transition="in" filter="wipe(down)">
                                      <p:cBhvr>
                                        <p:cTn id="37" dur="500"/>
                                        <p:tgtEl>
                                          <p:spTgt spid="19468"/>
                                        </p:tgtEl>
                                      </p:cBhvr>
                                    </p:animEffect>
                                  </p:childTnLst>
                                </p:cTn>
                              </p:par>
                              <p:par>
                                <p:cTn id="38" presetID="22" presetClass="entr" presetSubtype="4" fill="hold" nodeType="withEffect">
                                  <p:stCondLst>
                                    <p:cond delay="0"/>
                                  </p:stCondLst>
                                  <p:childTnLst>
                                    <p:set>
                                      <p:cBhvr>
                                        <p:cTn id="39" dur="1" fill="hold">
                                          <p:stCondLst>
                                            <p:cond delay="0"/>
                                          </p:stCondLst>
                                        </p:cTn>
                                        <p:tgtEl>
                                          <p:spTgt spid="271379"/>
                                        </p:tgtEl>
                                        <p:attrNameLst>
                                          <p:attrName>style.visibility</p:attrName>
                                        </p:attrNameLst>
                                      </p:cBhvr>
                                      <p:to>
                                        <p:strVal val="visible"/>
                                      </p:to>
                                    </p:set>
                                    <p:animEffect transition="in" filter="wipe(down)">
                                      <p:cBhvr>
                                        <p:cTn id="40" dur="500"/>
                                        <p:tgtEl>
                                          <p:spTgt spid="271379"/>
                                        </p:tgtEl>
                                      </p:cBhvr>
                                    </p:animEffect>
                                  </p:childTnLst>
                                </p:cTn>
                              </p:par>
                              <p:par>
                                <p:cTn id="41" presetID="22" presetClass="entr" presetSubtype="4" fill="hold" nodeType="withEffect">
                                  <p:stCondLst>
                                    <p:cond delay="0"/>
                                  </p:stCondLst>
                                  <p:childTnLst>
                                    <p:set>
                                      <p:cBhvr>
                                        <p:cTn id="42" dur="1" fill="hold">
                                          <p:stCondLst>
                                            <p:cond delay="0"/>
                                          </p:stCondLst>
                                        </p:cTn>
                                        <p:tgtEl>
                                          <p:spTgt spid="19476"/>
                                        </p:tgtEl>
                                        <p:attrNameLst>
                                          <p:attrName>style.visibility</p:attrName>
                                        </p:attrNameLst>
                                      </p:cBhvr>
                                      <p:to>
                                        <p:strVal val="visible"/>
                                      </p:to>
                                    </p:set>
                                    <p:animEffect transition="in" filter="wipe(down)">
                                      <p:cBhvr>
                                        <p:cTn id="43" dur="5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extLst>
          </a:blip>
          <a:stretch>
            <a:fillRect/>
          </a:stretch>
        </p:blipFill>
        <p:spPr>
          <a:xfrm>
            <a:off x="2351585" y="1458382"/>
            <a:ext cx="7857143" cy="1971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3" cstate="print">
            <a:extLst>
              <a:ext uri="{28A0092B-C50C-407E-A947-70E740481C1C}"/>
            </a:extLst>
          </a:blip>
          <a:stretch>
            <a:fillRect/>
          </a:stretch>
        </p:blipFill>
        <p:spPr>
          <a:xfrm>
            <a:off x="2410323" y="3621213"/>
            <a:ext cx="3612909" cy="27096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67" name="Picture 7" descr="1548665158"/>
          <p:cNvPicPr>
            <a:picLocks noChangeAspect="1" noChangeArrowheads="1"/>
          </p:cNvPicPr>
          <p:nvPr/>
        </p:nvPicPr>
        <p:blipFill>
          <a:blip r:embed="rId4">
            <a:extLst>
              <a:ext uri="{28A0092B-C50C-407E-A947-70E740481C1C}"/>
            </a:extLst>
          </a:blip>
          <a:srcRect/>
          <a:stretch>
            <a:fillRect/>
          </a:stretch>
        </p:blipFill>
        <p:spPr bwMode="auto">
          <a:xfrm>
            <a:off x="6167438" y="3860800"/>
            <a:ext cx="3594100" cy="193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par>
                          <p:cTn id="12" fill="hold" nodeType="afterGroup">
                            <p:stCondLst>
                              <p:cond delay="1500"/>
                            </p:stCondLst>
                            <p:childTnLst>
                              <p:par>
                                <p:cTn id="13" presetID="31" presetClass="entr" presetSubtype="0" fill="hold" nodeType="afterEffect">
                                  <p:stCondLst>
                                    <p:cond delay="0"/>
                                  </p:stCondLst>
                                  <p:childTnLst>
                                    <p:set>
                                      <p:cBhvr>
                                        <p:cTn id="14" dur="1" fill="hold">
                                          <p:stCondLst>
                                            <p:cond delay="0"/>
                                          </p:stCondLst>
                                        </p:cTn>
                                        <p:tgtEl>
                                          <p:spTgt spid="15367"/>
                                        </p:tgtEl>
                                        <p:attrNameLst>
                                          <p:attrName>style.visibility</p:attrName>
                                        </p:attrNameLst>
                                      </p:cBhvr>
                                      <p:to>
                                        <p:strVal val="visible"/>
                                      </p:to>
                                    </p:set>
                                    <p:anim calcmode="lin" valueType="num">
                                      <p:cBhvr>
                                        <p:cTn id="15" dur="500" fill="hold"/>
                                        <p:tgtEl>
                                          <p:spTgt spid="15367"/>
                                        </p:tgtEl>
                                        <p:attrNameLst>
                                          <p:attrName>ppt_w</p:attrName>
                                        </p:attrNameLst>
                                      </p:cBhvr>
                                      <p:tavLst>
                                        <p:tav tm="0">
                                          <p:val>
                                            <p:fltVal val="0"/>
                                          </p:val>
                                        </p:tav>
                                        <p:tav tm="100000">
                                          <p:val>
                                            <p:strVal val="#ppt_w"/>
                                          </p:val>
                                        </p:tav>
                                      </p:tavLst>
                                    </p:anim>
                                    <p:anim calcmode="lin" valueType="num">
                                      <p:cBhvr>
                                        <p:cTn id="16" dur="500" fill="hold"/>
                                        <p:tgtEl>
                                          <p:spTgt spid="15367"/>
                                        </p:tgtEl>
                                        <p:attrNameLst>
                                          <p:attrName>ppt_h</p:attrName>
                                        </p:attrNameLst>
                                      </p:cBhvr>
                                      <p:tavLst>
                                        <p:tav tm="0">
                                          <p:val>
                                            <p:fltVal val="0"/>
                                          </p:val>
                                        </p:tav>
                                        <p:tav tm="100000">
                                          <p:val>
                                            <p:strVal val="#ppt_h"/>
                                          </p:val>
                                        </p:tav>
                                      </p:tavLst>
                                    </p:anim>
                                    <p:anim calcmode="lin" valueType="num">
                                      <p:cBhvr>
                                        <p:cTn id="17" dur="500" fill="hold"/>
                                        <p:tgtEl>
                                          <p:spTgt spid="15367"/>
                                        </p:tgtEl>
                                        <p:attrNameLst>
                                          <p:attrName>style.rotation</p:attrName>
                                        </p:attrNameLst>
                                      </p:cBhvr>
                                      <p:tavLst>
                                        <p:tav tm="0">
                                          <p:val>
                                            <p:fltVal val="90"/>
                                          </p:val>
                                        </p:tav>
                                        <p:tav tm="100000">
                                          <p:val>
                                            <p:fltVal val="0"/>
                                          </p:val>
                                        </p:tav>
                                      </p:tavLst>
                                    </p:anim>
                                    <p:animEffect transition="in" filter="fade">
                                      <p:cBhvr>
                                        <p:cTn id="18"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extLst>
          </a:blip>
          <a:stretch>
            <a:fillRect/>
          </a:stretch>
        </p:blipFill>
        <p:spPr>
          <a:xfrm>
            <a:off x="6384032" y="1317736"/>
            <a:ext cx="2880320" cy="491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818" name="Picture 5" descr="控烟手势"/>
          <p:cNvPicPr>
            <a:picLocks noChangeAspect="1" noChangeArrowheads="1"/>
          </p:cNvPicPr>
          <p:nvPr/>
        </p:nvPicPr>
        <p:blipFill>
          <a:blip r:embed="rId3"/>
          <a:srcRect/>
          <a:stretch>
            <a:fillRect/>
          </a:stretch>
        </p:blipFill>
        <p:spPr bwMode="auto">
          <a:xfrm>
            <a:off x="2424113" y="1341438"/>
            <a:ext cx="3384550" cy="504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idx="4294967295"/>
          </p:nvPr>
        </p:nvSpPr>
        <p:spPr>
          <a:xfrm>
            <a:off x="385763" y="0"/>
            <a:ext cx="7339012" cy="1279525"/>
          </a:xfrm>
        </p:spPr>
        <p:txBody>
          <a:bodyPr anchor="t"/>
          <a:lstStyle/>
          <a:p>
            <a:pPr eaLnBrk="1" hangingPunct="1"/>
            <a:r>
              <a:rPr lang="en-US" altLang="zh-CN" smtClean="0"/>
              <a:t/>
            </a:r>
            <a:br>
              <a:rPr lang="en-US" altLang="zh-CN" smtClean="0"/>
            </a:br>
            <a:r>
              <a:rPr lang="zh-CN" altLang="en-US" b="1" smtClean="0">
                <a:solidFill>
                  <a:schemeClr val="tx1"/>
                </a:solidFill>
                <a:latin typeface="黑体" pitchFamily="49" charset="-122"/>
                <a:ea typeface="黑体" pitchFamily="49" charset="-122"/>
              </a:rPr>
              <a:t>二、 控烟条例出台的目的</a:t>
            </a:r>
          </a:p>
        </p:txBody>
      </p:sp>
      <p:sp>
        <p:nvSpPr>
          <p:cNvPr id="35842" name="内容占位符 2"/>
          <p:cNvSpPr>
            <a:spLocks noGrp="1"/>
          </p:cNvSpPr>
          <p:nvPr>
            <p:ph idx="4294967295"/>
          </p:nvPr>
        </p:nvSpPr>
        <p:spPr>
          <a:xfrm>
            <a:off x="1109663" y="2068513"/>
            <a:ext cx="9320212" cy="3971925"/>
          </a:xfrm>
        </p:spPr>
        <p:txBody>
          <a:bodyPr/>
          <a:lstStyle/>
          <a:p>
            <a:pPr eaLnBrk="1" hangingPunct="1">
              <a:buClr>
                <a:srgbClr val="FF3300"/>
              </a:buClr>
              <a:buFont typeface="Wingdings" pitchFamily="2" charset="2"/>
              <a:buChar char="u"/>
            </a:pPr>
            <a:r>
              <a:rPr lang="zh-CN" altLang="en-US" sz="4400" b="1" smtClean="0">
                <a:ea typeface="黑体" pitchFamily="49" charset="-122"/>
              </a:rPr>
              <a:t>减少吸烟造成的危害</a:t>
            </a:r>
            <a:endParaRPr lang="en-US" altLang="zh-CN" sz="4400" b="1" smtClean="0">
              <a:ea typeface="黑体" pitchFamily="49" charset="-122"/>
            </a:endParaRPr>
          </a:p>
          <a:p>
            <a:pPr eaLnBrk="1" hangingPunct="1">
              <a:buClr>
                <a:srgbClr val="FF3300"/>
              </a:buClr>
              <a:buFont typeface="Wingdings" pitchFamily="2" charset="2"/>
              <a:buChar char="u"/>
            </a:pPr>
            <a:r>
              <a:rPr lang="zh-CN" altLang="en-US" sz="4400" b="1" smtClean="0">
                <a:ea typeface="黑体" pitchFamily="49" charset="-122"/>
              </a:rPr>
              <a:t>维护公共健康权益</a:t>
            </a:r>
            <a:endParaRPr lang="en-US" altLang="zh-CN" sz="4400" b="1" smtClean="0">
              <a:ea typeface="黑体" pitchFamily="49" charset="-122"/>
            </a:endParaRPr>
          </a:p>
          <a:p>
            <a:pPr eaLnBrk="1" hangingPunct="1">
              <a:buClr>
                <a:srgbClr val="FF3300"/>
              </a:buClr>
              <a:buFont typeface="Wingdings" pitchFamily="2" charset="2"/>
              <a:buChar char="u"/>
            </a:pPr>
            <a:r>
              <a:rPr lang="zh-CN" altLang="en-US" sz="4400" b="1" smtClean="0">
                <a:ea typeface="黑体" pitchFamily="49" charset="-122"/>
              </a:rPr>
              <a:t>创造良好公共环境</a:t>
            </a:r>
            <a:endParaRPr lang="en-US" altLang="zh-CN" sz="4400" b="1" smtClean="0">
              <a:ea typeface="黑体" pitchFamily="49" charset="-122"/>
            </a:endParaRPr>
          </a:p>
          <a:p>
            <a:pPr eaLnBrk="1" hangingPunct="1">
              <a:buClr>
                <a:srgbClr val="FF3300"/>
              </a:buClr>
              <a:buFont typeface="Wingdings" pitchFamily="2" charset="2"/>
              <a:buChar char="u"/>
            </a:pPr>
            <a:r>
              <a:rPr lang="zh-CN" altLang="en-US" sz="4400" b="1" smtClean="0">
                <a:ea typeface="黑体" pitchFamily="49" charset="-122"/>
              </a:rPr>
              <a:t>提高城市文明水平</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万里长城">
  <a:themeElements>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fontScheme name="万里长城">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万里长城 1">
        <a:dk1>
          <a:srgbClr val="000000"/>
        </a:dk1>
        <a:lt1>
          <a:srgbClr val="FFFFFF"/>
        </a:lt1>
        <a:dk2>
          <a:srgbClr val="000099"/>
        </a:dk2>
        <a:lt2>
          <a:srgbClr val="969696"/>
        </a:lt2>
        <a:accent1>
          <a:srgbClr val="FFFF99"/>
        </a:accent1>
        <a:accent2>
          <a:srgbClr val="006666"/>
        </a:accent2>
        <a:accent3>
          <a:srgbClr val="FFFFFF"/>
        </a:accent3>
        <a:accent4>
          <a:srgbClr val="000000"/>
        </a:accent4>
        <a:accent5>
          <a:srgbClr val="FFFFCA"/>
        </a:accent5>
        <a:accent6>
          <a:srgbClr val="005C5C"/>
        </a:accent6>
        <a:hlink>
          <a:srgbClr val="800080"/>
        </a:hlink>
        <a:folHlink>
          <a:srgbClr val="FF6600"/>
        </a:folHlink>
      </a:clrScheme>
      <a:clrMap bg1="lt1" tx1="dk1" bg2="lt2" tx2="dk2" accent1="accent1" accent2="accent2" accent3="accent3" accent4="accent4" accent5="accent5" accent6="accent6" hlink="hlink" folHlink="folHlink"/>
    </a:extraClrScheme>
    <a:extraClrScheme>
      <a:clrScheme name="万里长城 2">
        <a:dk1>
          <a:srgbClr val="000000"/>
        </a:dk1>
        <a:lt1>
          <a:srgbClr val="8EA4EA"/>
        </a:lt1>
        <a:dk2>
          <a:srgbClr val="0033CC"/>
        </a:dk2>
        <a:lt2>
          <a:srgbClr val="969696"/>
        </a:lt2>
        <a:accent1>
          <a:srgbClr val="86B5B6"/>
        </a:accent1>
        <a:accent2>
          <a:srgbClr val="FFCC66"/>
        </a:accent2>
        <a:accent3>
          <a:srgbClr val="C6CFF3"/>
        </a:accent3>
        <a:accent4>
          <a:srgbClr val="000000"/>
        </a:accent4>
        <a:accent5>
          <a:srgbClr val="C3D7D7"/>
        </a:accent5>
        <a:accent6>
          <a:srgbClr val="E7B95C"/>
        </a:accent6>
        <a:hlink>
          <a:srgbClr val="626292"/>
        </a:hlink>
        <a:folHlink>
          <a:srgbClr val="A2366C"/>
        </a:folHlink>
      </a:clrScheme>
      <a:clrMap bg1="lt1" tx1="dk1" bg2="lt2" tx2="dk2" accent1="accent1" accent2="accent2" accent3="accent3" accent4="accent4" accent5="accent5" accent6="accent6" hlink="hlink" folHlink="folHlink"/>
    </a:extraClrScheme>
    <a:extraClrScheme>
      <a:clrScheme name="万里长城 3">
        <a:dk1>
          <a:srgbClr val="0000FF"/>
        </a:dk1>
        <a:lt1>
          <a:srgbClr val="C0C0C0"/>
        </a:lt1>
        <a:dk2>
          <a:srgbClr val="000000"/>
        </a:dk2>
        <a:lt2>
          <a:srgbClr val="B2B2B2"/>
        </a:lt2>
        <a:accent1>
          <a:srgbClr val="FFCC99"/>
        </a:accent1>
        <a:accent2>
          <a:srgbClr val="FF99CC"/>
        </a:accent2>
        <a:accent3>
          <a:srgbClr val="DCDCDC"/>
        </a:accent3>
        <a:accent4>
          <a:srgbClr val="0000DA"/>
        </a:accent4>
        <a:accent5>
          <a:srgbClr val="FFE2CA"/>
        </a:accent5>
        <a:accent6>
          <a:srgbClr val="E78AB9"/>
        </a:accent6>
        <a:hlink>
          <a:srgbClr val="9C4070"/>
        </a:hlink>
        <a:folHlink>
          <a:srgbClr val="00716E"/>
        </a:folHlink>
      </a:clrScheme>
      <a:clrMap bg1="lt1" tx1="dk1" bg2="lt2" tx2="dk2" accent1="accent1" accent2="accent2" accent3="accent3" accent4="accent4" accent5="accent5" accent6="accent6" hlink="hlink" folHlink="folHlink"/>
    </a:extraClrScheme>
    <a:extraClrScheme>
      <a:clrScheme name="万里长城 4">
        <a:dk1>
          <a:srgbClr val="0029AC"/>
        </a:dk1>
        <a:lt1>
          <a:srgbClr val="CCFFCC"/>
        </a:lt1>
        <a:dk2>
          <a:srgbClr val="993366"/>
        </a:dk2>
        <a:lt2>
          <a:srgbClr val="969696"/>
        </a:lt2>
        <a:accent1>
          <a:srgbClr val="FFCC99"/>
        </a:accent1>
        <a:accent2>
          <a:srgbClr val="6699FF"/>
        </a:accent2>
        <a:accent3>
          <a:srgbClr val="E2FFE2"/>
        </a:accent3>
        <a:accent4>
          <a:srgbClr val="002192"/>
        </a:accent4>
        <a:accent5>
          <a:srgbClr val="FFE2CA"/>
        </a:accent5>
        <a:accent6>
          <a:srgbClr val="5C8AE7"/>
        </a:accent6>
        <a:hlink>
          <a:srgbClr val="006600"/>
        </a:hlink>
        <a:folHlink>
          <a:srgbClr val="3366FF"/>
        </a:folHlink>
      </a:clrScheme>
      <a:clrMap bg1="lt1" tx1="dk1" bg2="lt2" tx2="dk2" accent1="accent1" accent2="accent2" accent3="accent3" accent4="accent4" accent5="accent5" accent6="accent6" hlink="hlink" folHlink="folHlink"/>
    </a:extraClrScheme>
    <a:extraClrScheme>
      <a:clrScheme name="万里长城 5">
        <a:dk1>
          <a:srgbClr val="333333"/>
        </a:dk1>
        <a:lt1>
          <a:srgbClr val="FF99CC"/>
        </a:lt1>
        <a:dk2>
          <a:srgbClr val="006600"/>
        </a:dk2>
        <a:lt2>
          <a:srgbClr val="B2B2B2"/>
        </a:lt2>
        <a:accent1>
          <a:srgbClr val="FFFF66"/>
        </a:accent1>
        <a:accent2>
          <a:srgbClr val="33CCFF"/>
        </a:accent2>
        <a:accent3>
          <a:srgbClr val="FFCAE2"/>
        </a:accent3>
        <a:accent4>
          <a:srgbClr val="2A2A2A"/>
        </a:accent4>
        <a:accent5>
          <a:srgbClr val="FFFFB8"/>
        </a:accent5>
        <a:accent6>
          <a:srgbClr val="2DB9E7"/>
        </a:accent6>
        <a:hlink>
          <a:srgbClr val="6600FF"/>
        </a:hlink>
        <a:folHlink>
          <a:srgbClr val="CC0066"/>
        </a:folHlink>
      </a:clrScheme>
      <a:clrMap bg1="lt1" tx1="dk1" bg2="lt2" tx2="dk2" accent1="accent1" accent2="accent2" accent3="accent3" accent4="accent4" accent5="accent5" accent6="accent6" hlink="hlink" folHlink="folHlink"/>
    </a:extraClrScheme>
    <a:extraClrScheme>
      <a:clrScheme name="万里长城 6">
        <a:dk1>
          <a:srgbClr val="000000"/>
        </a:dk1>
        <a:lt1>
          <a:srgbClr val="FFFFCC"/>
        </a:lt1>
        <a:dk2>
          <a:srgbClr val="6756A6"/>
        </a:dk2>
        <a:lt2>
          <a:srgbClr val="969696"/>
        </a:lt2>
        <a:accent1>
          <a:srgbClr val="99CCFF"/>
        </a:accent1>
        <a:accent2>
          <a:srgbClr val="008000"/>
        </a:accent2>
        <a:accent3>
          <a:srgbClr val="FFFFE2"/>
        </a:accent3>
        <a:accent4>
          <a:srgbClr val="000000"/>
        </a:accent4>
        <a:accent5>
          <a:srgbClr val="CAE2FF"/>
        </a:accent5>
        <a:accent6>
          <a:srgbClr val="007300"/>
        </a:accent6>
        <a:hlink>
          <a:srgbClr val="990033"/>
        </a:hlink>
        <a:folHlink>
          <a:srgbClr val="9900CC"/>
        </a:folHlink>
      </a:clrScheme>
      <a:clrMap bg1="lt1" tx1="dk1" bg2="lt2" tx2="dk2" accent1="accent1" accent2="accent2" accent3="accent3" accent4="accent4" accent5="accent5" accent6="accent6" hlink="hlink" folHlink="folHlink"/>
    </a:extraClrScheme>
    <a:extraClrScheme>
      <a:clrScheme name="万里长城 7">
        <a:dk1>
          <a:srgbClr val="CC3300"/>
        </a:dk1>
        <a:lt1>
          <a:srgbClr val="99CCFF"/>
        </a:lt1>
        <a:dk2>
          <a:srgbClr val="003399"/>
        </a:dk2>
        <a:lt2>
          <a:srgbClr val="969696"/>
        </a:lt2>
        <a:accent1>
          <a:srgbClr val="CED7FE"/>
        </a:accent1>
        <a:accent2>
          <a:srgbClr val="FFFFFF"/>
        </a:accent2>
        <a:accent3>
          <a:srgbClr val="CAE2FF"/>
        </a:accent3>
        <a:accent4>
          <a:srgbClr val="AE2A00"/>
        </a:accent4>
        <a:accent5>
          <a:srgbClr val="E3E8FE"/>
        </a:accent5>
        <a:accent6>
          <a:srgbClr val="E7E7E7"/>
        </a:accent6>
        <a:hlink>
          <a:srgbClr val="006600"/>
        </a:hlink>
        <a:folHlink>
          <a:srgbClr val="777777"/>
        </a:folHlink>
      </a:clrScheme>
      <a:clrMap bg1="lt1" tx1="dk1" bg2="lt2" tx2="dk2" accent1="accent1" accent2="accent2" accent3="accent3" accent4="accent4" accent5="accent5" accent6="accent6" hlink="hlink" folHlink="folHlink"/>
    </a:extraClrScheme>
    <a:extraClrScheme>
      <a:clrScheme name="万里长城 8">
        <a:dk1>
          <a:srgbClr val="006600"/>
        </a:dk1>
        <a:lt1>
          <a:srgbClr val="FFCC99"/>
        </a:lt1>
        <a:dk2>
          <a:srgbClr val="000000"/>
        </a:dk2>
        <a:lt2>
          <a:srgbClr val="B2B2B2"/>
        </a:lt2>
        <a:accent1>
          <a:srgbClr val="FFFFFF"/>
        </a:accent1>
        <a:accent2>
          <a:srgbClr val="FFFF66"/>
        </a:accent2>
        <a:accent3>
          <a:srgbClr val="FFE2CA"/>
        </a:accent3>
        <a:accent4>
          <a:srgbClr val="005600"/>
        </a:accent4>
        <a:accent5>
          <a:srgbClr val="FFFFFF"/>
        </a:accent5>
        <a:accent6>
          <a:srgbClr val="E7E75C"/>
        </a:accent6>
        <a:hlink>
          <a:srgbClr val="5B5B89"/>
        </a:hlink>
        <a:folHlink>
          <a:srgbClr val="3366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Wisp</Template>
  <TotalTime>714</TotalTime>
  <Words>2769</Words>
  <Application>Microsoft Office PowerPoint</Application>
  <PresentationFormat>自定义</PresentationFormat>
  <Paragraphs>97</Paragraphs>
  <Slides>27</Slides>
  <Notes>0</Notes>
  <HiddenSlides>0</HiddenSlides>
  <MMClips>0</MMClips>
  <ScaleCrop>false</ScaleCrop>
  <HeadingPairs>
    <vt:vector size="6" baseType="variant">
      <vt:variant>
        <vt:lpstr>已用的字体</vt:lpstr>
      </vt:variant>
      <vt:variant>
        <vt:i4>9</vt:i4>
      </vt:variant>
      <vt:variant>
        <vt:lpstr>演示文稿设计模板</vt:lpstr>
      </vt:variant>
      <vt:variant>
        <vt:i4>16</vt:i4>
      </vt:variant>
      <vt:variant>
        <vt:lpstr>幻灯片标题</vt:lpstr>
      </vt:variant>
      <vt:variant>
        <vt:i4>27</vt:i4>
      </vt:variant>
    </vt:vector>
  </HeadingPairs>
  <TitlesOfParts>
    <vt:vector size="52" baseType="lpstr">
      <vt:lpstr>Arial</vt:lpstr>
      <vt:lpstr>宋体</vt:lpstr>
      <vt:lpstr>Century Gothic</vt:lpstr>
      <vt:lpstr>幼圆</vt:lpstr>
      <vt:lpstr>Wingdings 3</vt:lpstr>
      <vt:lpstr>Calibri</vt:lpstr>
      <vt:lpstr>Wingdings</vt:lpstr>
      <vt:lpstr>黑体</vt:lpstr>
      <vt:lpstr>微软雅黑</vt:lpstr>
      <vt:lpstr>丝状</vt:lpstr>
      <vt:lpstr>万里长城</vt:lpstr>
      <vt:lpstr>丝状</vt:lpstr>
      <vt:lpstr>丝状</vt:lpstr>
      <vt:lpstr>丝状</vt:lpstr>
      <vt:lpstr>丝状</vt:lpstr>
      <vt:lpstr>丝状</vt:lpstr>
      <vt:lpstr>丝状</vt:lpstr>
      <vt:lpstr>丝状</vt:lpstr>
      <vt:lpstr>丝状</vt:lpstr>
      <vt:lpstr>丝状</vt:lpstr>
      <vt:lpstr>丝状</vt:lpstr>
      <vt:lpstr>丝状</vt:lpstr>
      <vt:lpstr>丝状</vt:lpstr>
      <vt:lpstr>丝状</vt:lpstr>
      <vt:lpstr>万里长城</vt:lpstr>
      <vt:lpstr>《北京市控制吸烟条例》培训</vt:lpstr>
      <vt:lpstr>幻灯片 2</vt:lpstr>
      <vt:lpstr>幻灯片 3</vt:lpstr>
      <vt:lpstr>幻灯片 4</vt:lpstr>
      <vt:lpstr>幻灯片 5</vt:lpstr>
      <vt:lpstr>幻灯片 6</vt:lpstr>
      <vt:lpstr>幻灯片 7</vt:lpstr>
      <vt:lpstr>幻灯片 8</vt:lpstr>
      <vt:lpstr> 二、 控烟条例出台的目的</vt:lpstr>
      <vt:lpstr>幻灯片 10</vt:lpstr>
      <vt:lpstr>幻灯片 11</vt:lpstr>
      <vt:lpstr>       三、 控制吸烟工作的原则</vt:lpstr>
      <vt:lpstr>              四、禁烟场所的划定</vt:lpstr>
      <vt:lpstr>幻灯片 14</vt:lpstr>
      <vt:lpstr>五、 吸烟区的设定</vt:lpstr>
      <vt:lpstr>六、禁止吸烟场所的经营者、管理者 负有下列责任（四有一无一劝阻）：</vt:lpstr>
      <vt:lpstr>七、控烟工作中个人的要求</vt:lpstr>
      <vt:lpstr>八、投诉举报处理 </vt:lpstr>
      <vt:lpstr>九 、卫生监督执法重点</vt:lpstr>
      <vt:lpstr>幻灯片 20</vt:lpstr>
      <vt:lpstr>幻灯片 21</vt:lpstr>
      <vt:lpstr>十、行政处罚</vt:lpstr>
      <vt:lpstr>卫生行政处罚</vt:lpstr>
      <vt:lpstr>幻灯片 24</vt:lpstr>
      <vt:lpstr>幻灯片 25</vt:lpstr>
      <vt:lpstr> 十一、违法行为公示</vt:lpstr>
      <vt:lpstr>幻灯片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和平街站控烟培训</dc:title>
  <dc:creator>李燕</dc:creator>
  <cp:lastModifiedBy>walkinnet</cp:lastModifiedBy>
  <cp:revision>73</cp:revision>
  <dcterms:created xsi:type="dcterms:W3CDTF">2015-05-20T02:37:36Z</dcterms:created>
  <dcterms:modified xsi:type="dcterms:W3CDTF">2015-06-04T16:48:26Z</dcterms:modified>
</cp:coreProperties>
</file>