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notesMasterIdLst>
    <p:notesMasterId r:id="rId65"/>
  </p:notesMasterIdLst>
  <p:handoutMasterIdLst>
    <p:handoutMasterId r:id="rId66"/>
  </p:handoutMasterIdLst>
  <p:sldIdLst>
    <p:sldId id="256" r:id="rId2"/>
    <p:sldId id="306" r:id="rId3"/>
    <p:sldId id="257" r:id="rId4"/>
    <p:sldId id="258" r:id="rId5"/>
    <p:sldId id="311" r:id="rId6"/>
    <p:sldId id="312" r:id="rId7"/>
    <p:sldId id="313" r:id="rId8"/>
    <p:sldId id="314" r:id="rId9"/>
    <p:sldId id="315" r:id="rId10"/>
    <p:sldId id="316" r:id="rId11"/>
    <p:sldId id="317" r:id="rId12"/>
    <p:sldId id="327" r:id="rId13"/>
    <p:sldId id="318" r:id="rId14"/>
    <p:sldId id="319" r:id="rId15"/>
    <p:sldId id="320" r:id="rId16"/>
    <p:sldId id="321" r:id="rId17"/>
    <p:sldId id="322" r:id="rId18"/>
    <p:sldId id="323" r:id="rId19"/>
    <p:sldId id="324" r:id="rId20"/>
    <p:sldId id="325" r:id="rId21"/>
    <p:sldId id="326" r:id="rId22"/>
    <p:sldId id="328" r:id="rId23"/>
    <p:sldId id="329" r:id="rId24"/>
    <p:sldId id="330" r:id="rId25"/>
    <p:sldId id="331" r:id="rId26"/>
    <p:sldId id="333" r:id="rId27"/>
    <p:sldId id="334" r:id="rId28"/>
    <p:sldId id="335" r:id="rId29"/>
    <p:sldId id="336" r:id="rId30"/>
    <p:sldId id="337" r:id="rId31"/>
    <p:sldId id="338" r:id="rId32"/>
    <p:sldId id="339" r:id="rId33"/>
    <p:sldId id="340" r:id="rId34"/>
    <p:sldId id="342" r:id="rId35"/>
    <p:sldId id="343" r:id="rId36"/>
    <p:sldId id="344" r:id="rId37"/>
    <p:sldId id="345" r:id="rId38"/>
    <p:sldId id="346" r:id="rId39"/>
    <p:sldId id="347" r:id="rId40"/>
    <p:sldId id="348" r:id="rId41"/>
    <p:sldId id="349" r:id="rId42"/>
    <p:sldId id="350" r:id="rId43"/>
    <p:sldId id="351" r:id="rId44"/>
    <p:sldId id="352" r:id="rId45"/>
    <p:sldId id="355" r:id="rId46"/>
    <p:sldId id="354" r:id="rId47"/>
    <p:sldId id="356" r:id="rId48"/>
    <p:sldId id="357" r:id="rId49"/>
    <p:sldId id="308" r:id="rId50"/>
    <p:sldId id="362" r:id="rId51"/>
    <p:sldId id="296" r:id="rId52"/>
    <p:sldId id="285" r:id="rId53"/>
    <p:sldId id="287" r:id="rId54"/>
    <p:sldId id="288" r:id="rId55"/>
    <p:sldId id="289" r:id="rId56"/>
    <p:sldId id="290" r:id="rId57"/>
    <p:sldId id="294" r:id="rId58"/>
    <p:sldId id="309" r:id="rId59"/>
    <p:sldId id="295" r:id="rId60"/>
    <p:sldId id="300" r:id="rId61"/>
    <p:sldId id="301" r:id="rId62"/>
    <p:sldId id="359" r:id="rId63"/>
    <p:sldId id="360" r:id="rId64"/>
  </p:sldIdLst>
  <p:sldSz cx="9144000" cy="6858000" type="screen4x3"/>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崔锦兰" initials="崔"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D91D1FF5-98C0-4A50-878E-D96547BB6A09}" type="datetimeFigureOut">
              <a:rPr lang="zh-CN" altLang="en-US" smtClean="0"/>
              <a:t>2017-7-4</a:t>
            </a:fld>
            <a:endParaRPr lang="zh-CN" altLang="en-US"/>
          </a:p>
        </p:txBody>
      </p:sp>
      <p:sp>
        <p:nvSpPr>
          <p:cNvPr id="4" name="页脚占位符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09B1051-6E9D-41FA-8876-1171E34BEA77}" type="slidenum">
              <a:rPr lang="zh-CN" altLang="en-US" smtClean="0"/>
              <a:t>‹#›</a:t>
            </a:fld>
            <a:endParaRPr lang="zh-CN" altLang="en-US"/>
          </a:p>
        </p:txBody>
      </p:sp>
    </p:spTree>
    <p:extLst>
      <p:ext uri="{BB962C8B-B14F-4D97-AF65-F5344CB8AC3E}">
        <p14:creationId xmlns:p14="http://schemas.microsoft.com/office/powerpoint/2010/main" val="1929374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683C43B-AB9A-4507-843C-53E2DACA8D24}" type="datetimeFigureOut">
              <a:rPr lang="zh-CN" altLang="en-US" smtClean="0"/>
              <a:t>2017-7-4</a:t>
            </a:fld>
            <a:endParaRPr lang="zh-CN" altLang="en-US"/>
          </a:p>
        </p:txBody>
      </p:sp>
      <p:sp>
        <p:nvSpPr>
          <p:cNvPr id="4"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8F3A5D9-F105-4218-9669-FD1E6C7BA7D5}" type="slidenum">
              <a:rPr lang="zh-CN" altLang="en-US" smtClean="0"/>
              <a:t>‹#›</a:t>
            </a:fld>
            <a:endParaRPr lang="zh-CN" altLang="en-US"/>
          </a:p>
        </p:txBody>
      </p:sp>
    </p:spTree>
    <p:extLst>
      <p:ext uri="{BB962C8B-B14F-4D97-AF65-F5344CB8AC3E}">
        <p14:creationId xmlns:p14="http://schemas.microsoft.com/office/powerpoint/2010/main" val="72980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F3A5D9-F105-4218-9669-FD1E6C7BA7D5}" type="slidenum">
              <a:rPr lang="zh-CN" altLang="en-US" smtClean="0"/>
              <a:t>2</a:t>
            </a:fld>
            <a:endParaRPr lang="zh-CN" altLang="en-US"/>
          </a:p>
        </p:txBody>
      </p:sp>
    </p:spTree>
    <p:extLst>
      <p:ext uri="{BB962C8B-B14F-4D97-AF65-F5344CB8AC3E}">
        <p14:creationId xmlns:p14="http://schemas.microsoft.com/office/powerpoint/2010/main" val="204326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F3A5D9-F105-4218-9669-FD1E6C7BA7D5}" type="slidenum">
              <a:rPr lang="zh-CN" altLang="en-US" smtClean="0"/>
              <a:t>9</a:t>
            </a:fld>
            <a:endParaRPr lang="zh-CN" altLang="en-US"/>
          </a:p>
        </p:txBody>
      </p:sp>
    </p:spTree>
    <p:extLst>
      <p:ext uri="{BB962C8B-B14F-4D97-AF65-F5344CB8AC3E}">
        <p14:creationId xmlns:p14="http://schemas.microsoft.com/office/powerpoint/2010/main" val="4283848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F3A5D9-F105-4218-9669-FD1E6C7BA7D5}" type="slidenum">
              <a:rPr lang="zh-CN" altLang="en-US" smtClean="0"/>
              <a:t>16</a:t>
            </a:fld>
            <a:endParaRPr lang="zh-CN" altLang="en-US"/>
          </a:p>
        </p:txBody>
      </p:sp>
    </p:spTree>
    <p:extLst>
      <p:ext uri="{BB962C8B-B14F-4D97-AF65-F5344CB8AC3E}">
        <p14:creationId xmlns:p14="http://schemas.microsoft.com/office/powerpoint/2010/main" val="4156658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F3A5D9-F105-4218-9669-FD1E6C7BA7D5}" type="slidenum">
              <a:rPr lang="zh-CN" altLang="en-US" smtClean="0"/>
              <a:t>23</a:t>
            </a:fld>
            <a:endParaRPr lang="zh-CN" altLang="en-US"/>
          </a:p>
        </p:txBody>
      </p:sp>
    </p:spTree>
    <p:extLst>
      <p:ext uri="{BB962C8B-B14F-4D97-AF65-F5344CB8AC3E}">
        <p14:creationId xmlns:p14="http://schemas.microsoft.com/office/powerpoint/2010/main" val="4200296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F3A5D9-F105-4218-9669-FD1E6C7BA7D5}" type="slidenum">
              <a:rPr lang="zh-CN" altLang="en-US" smtClean="0"/>
              <a:t>54</a:t>
            </a:fld>
            <a:endParaRPr lang="zh-CN" altLang="en-US"/>
          </a:p>
        </p:txBody>
      </p:sp>
    </p:spTree>
    <p:extLst>
      <p:ext uri="{BB962C8B-B14F-4D97-AF65-F5344CB8AC3E}">
        <p14:creationId xmlns:p14="http://schemas.microsoft.com/office/powerpoint/2010/main" val="2217523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FD0B48-24B0-4E6D-9A39-F43D0EB322B4}" type="slidenum">
              <a:rPr lang="zh-CN" altLang="en-US" smtClean="0"/>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FD0B48-24B0-4E6D-9A39-F43D0EB322B4}" type="slidenum">
              <a:rPr lang="zh-CN" altLang="en-US" smtClean="0"/>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FD0B48-24B0-4E6D-9A39-F43D0EB322B4}" type="slidenum">
              <a:rPr lang="zh-CN" altLang="en-US" smtClean="0"/>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9FD0B48-24B0-4E6D-9A39-F43D0EB322B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FD0B48-24B0-4E6D-9A39-F43D0EB322B4}" type="slidenum">
              <a:rPr lang="zh-CN" altLang="en-US" smtClean="0"/>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94BA2CE7-6BC0-4D14-82B4-9F00F0757B6B}" type="datetimeFigureOut">
              <a:rPr lang="zh-CN" altLang="en-US" smtClean="0"/>
              <a:t>2017-7-4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9FD0B48-24B0-4E6D-9A39-F43D0EB322B4}" type="slidenum">
              <a:rPr lang="zh-CN" altLang="en-US" smtClean="0"/>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4BA2CE7-6BC0-4D14-82B4-9F00F0757B6B}" type="datetimeFigureOut">
              <a:rPr lang="zh-CN" altLang="en-US" smtClean="0"/>
              <a:t>2017-7-4</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9FD0B48-24B0-4E6D-9A39-F43D0EB322B4}" type="slidenum">
              <a:rPr lang="zh-CN" altLang="en-US" smtClean="0"/>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27584" y="1484784"/>
            <a:ext cx="7175351" cy="1793167"/>
          </a:xfrm>
        </p:spPr>
        <p:txBody>
          <a:bodyPr>
            <a:normAutofit/>
          </a:bodyPr>
          <a:lstStyle/>
          <a:p>
            <a:pPr marL="182880" indent="0" algn="ctr">
              <a:buNone/>
            </a:pPr>
            <a:r>
              <a:rPr lang="zh-CN" altLang="en-US" sz="5400" dirty="0" smtClean="0">
                <a:latin typeface="+mn-ea"/>
                <a:ea typeface="+mn-ea"/>
              </a:rPr>
              <a:t>招标采购管理办法</a:t>
            </a:r>
            <a:r>
              <a:rPr lang="en-US" altLang="zh-CN" sz="5400" dirty="0" smtClean="0">
                <a:latin typeface="+mn-ea"/>
                <a:ea typeface="+mn-ea"/>
              </a:rPr>
              <a:t/>
            </a:r>
            <a:br>
              <a:rPr lang="en-US" altLang="zh-CN" sz="5400" dirty="0" smtClean="0">
                <a:latin typeface="+mn-ea"/>
                <a:ea typeface="+mn-ea"/>
              </a:rPr>
            </a:br>
            <a:r>
              <a:rPr lang="zh-CN" altLang="en-US" sz="5400" dirty="0" smtClean="0">
                <a:latin typeface="+mn-ea"/>
                <a:ea typeface="+mn-ea"/>
              </a:rPr>
              <a:t>及其实施细则</a:t>
            </a:r>
            <a:endParaRPr lang="zh-CN" altLang="en-US" sz="5400" dirty="0">
              <a:latin typeface="+mn-ea"/>
              <a:ea typeface="+mn-ea"/>
            </a:endParaRPr>
          </a:p>
        </p:txBody>
      </p:sp>
      <p:sp>
        <p:nvSpPr>
          <p:cNvPr id="3" name="副标题 2"/>
          <p:cNvSpPr>
            <a:spLocks noGrp="1"/>
          </p:cNvSpPr>
          <p:nvPr>
            <p:ph type="subTitle" idx="1"/>
          </p:nvPr>
        </p:nvSpPr>
        <p:spPr>
          <a:xfrm>
            <a:off x="1691680" y="4581128"/>
            <a:ext cx="5637010" cy="882119"/>
          </a:xfrm>
        </p:spPr>
        <p:txBody>
          <a:bodyPr/>
          <a:lstStyle/>
          <a:p>
            <a:pPr algn="ctr"/>
            <a:r>
              <a:rPr lang="zh-CN" altLang="en-US" b="1" dirty="0" smtClean="0">
                <a:latin typeface="+mn-ea"/>
              </a:rPr>
              <a:t>资产管理处</a:t>
            </a:r>
            <a:endParaRPr lang="en-US" altLang="zh-CN" b="1" dirty="0" smtClean="0">
              <a:latin typeface="+mn-ea"/>
            </a:endParaRPr>
          </a:p>
          <a:p>
            <a:pPr algn="ctr"/>
            <a:r>
              <a:rPr lang="en-US" altLang="zh-CN" b="1" dirty="0" smtClean="0">
                <a:latin typeface="+mn-ea"/>
              </a:rPr>
              <a:t>2017</a:t>
            </a:r>
            <a:r>
              <a:rPr lang="zh-CN" altLang="en-US" b="1" dirty="0" smtClean="0">
                <a:latin typeface="+mn-ea"/>
              </a:rPr>
              <a:t>年</a:t>
            </a:r>
            <a:r>
              <a:rPr lang="en-US" altLang="zh-CN" b="1" dirty="0" smtClean="0">
                <a:latin typeface="+mn-ea"/>
              </a:rPr>
              <a:t>6</a:t>
            </a:r>
            <a:r>
              <a:rPr lang="zh-CN" altLang="en-US" b="1" dirty="0" smtClean="0">
                <a:latin typeface="+mn-ea"/>
              </a:rPr>
              <a:t>月</a:t>
            </a:r>
            <a:r>
              <a:rPr lang="en-US" altLang="zh-CN" b="1" dirty="0" smtClean="0">
                <a:latin typeface="+mn-ea"/>
              </a:rPr>
              <a:t>19</a:t>
            </a:r>
            <a:r>
              <a:rPr lang="zh-CN" altLang="en-US" b="1" dirty="0" smtClean="0">
                <a:latin typeface="+mn-ea"/>
              </a:rPr>
              <a:t>日</a:t>
            </a:r>
            <a:endParaRPr lang="zh-CN" altLang="en-US" b="1" dirty="0">
              <a:latin typeface="+mn-ea"/>
            </a:endParaRPr>
          </a:p>
        </p:txBody>
      </p:sp>
    </p:spTree>
    <p:extLst>
      <p:ext uri="{BB962C8B-B14F-4D97-AF65-F5344CB8AC3E}">
        <p14:creationId xmlns:p14="http://schemas.microsoft.com/office/powerpoint/2010/main" val="2126170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7198" y="692696"/>
            <a:ext cx="8229600" cy="570392"/>
          </a:xfrm>
        </p:spPr>
        <p:txBody>
          <a:bodyPr>
            <a:normAutofit/>
          </a:bodyPr>
          <a:lstStyle/>
          <a:p>
            <a:pPr lvl="0"/>
            <a:r>
              <a:rPr lang="zh-CN" altLang="en-US" sz="2800" dirty="0" smtClean="0">
                <a:solidFill>
                  <a:schemeClr val="tx1"/>
                </a:solidFill>
                <a:latin typeface="+mn-ea"/>
                <a:ea typeface="+mn-ea"/>
              </a:rPr>
              <a:t>单一来源采购论证专家名单</a:t>
            </a:r>
            <a:endParaRPr lang="zh-CN" altLang="en-US" sz="2800" dirty="0">
              <a:latin typeface="+mn-ea"/>
              <a:ea typeface="+mn-ea"/>
            </a:endParaRPr>
          </a:p>
        </p:txBody>
      </p:sp>
      <p:graphicFrame>
        <p:nvGraphicFramePr>
          <p:cNvPr id="5" name="内容占位符 4"/>
          <p:cNvGraphicFramePr>
            <a:graphicFrameLocks noGrp="1"/>
          </p:cNvGraphicFramePr>
          <p:nvPr>
            <p:ph idx="1"/>
            <p:extLst>
              <p:ext uri="{D42A27DB-BD31-4B8C-83A1-F6EECF244321}">
                <p14:modId xmlns:p14="http://schemas.microsoft.com/office/powerpoint/2010/main" val="4282851074"/>
              </p:ext>
            </p:extLst>
          </p:nvPr>
        </p:nvGraphicFramePr>
        <p:xfrm>
          <a:off x="478192" y="2298993"/>
          <a:ext cx="8342279" cy="1877982"/>
        </p:xfrm>
        <a:graphic>
          <a:graphicData uri="http://schemas.openxmlformats.org/drawingml/2006/table">
            <a:tbl>
              <a:tblPr firstRow="1" firstCol="1" bandRow="1">
                <a:tableStyleId>{5C22544A-7EE6-4342-B048-85BDC9FD1C3A}</a:tableStyleId>
              </a:tblPr>
              <a:tblGrid>
                <a:gridCol w="606523">
                  <a:extLst>
                    <a:ext uri="{9D8B030D-6E8A-4147-A177-3AD203B41FA5}">
                      <a16:colId xmlns:a16="http://schemas.microsoft.com/office/drawing/2014/main" xmlns="" val="20000"/>
                    </a:ext>
                  </a:extLst>
                </a:gridCol>
                <a:gridCol w="1039013">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1485642">
                  <a:extLst>
                    <a:ext uri="{9D8B030D-6E8A-4147-A177-3AD203B41FA5}">
                      <a16:colId xmlns:a16="http://schemas.microsoft.com/office/drawing/2014/main" xmlns="" val="20003"/>
                    </a:ext>
                  </a:extLst>
                </a:gridCol>
                <a:gridCol w="1251606">
                  <a:extLst>
                    <a:ext uri="{9D8B030D-6E8A-4147-A177-3AD203B41FA5}">
                      <a16:colId xmlns:a16="http://schemas.microsoft.com/office/drawing/2014/main" xmlns="" val="20004"/>
                    </a:ext>
                  </a:extLst>
                </a:gridCol>
                <a:gridCol w="2003630">
                  <a:extLst>
                    <a:ext uri="{9D8B030D-6E8A-4147-A177-3AD203B41FA5}">
                      <a16:colId xmlns:a16="http://schemas.microsoft.com/office/drawing/2014/main" xmlns="" val="20005"/>
                    </a:ext>
                  </a:extLst>
                </a:gridCol>
                <a:gridCol w="1019761">
                  <a:extLst>
                    <a:ext uri="{9D8B030D-6E8A-4147-A177-3AD203B41FA5}">
                      <a16:colId xmlns:a16="http://schemas.microsoft.com/office/drawing/2014/main" xmlns="" val="20006"/>
                    </a:ext>
                  </a:extLst>
                </a:gridCol>
              </a:tblGrid>
              <a:tr h="421223">
                <a:tc>
                  <a:txBody>
                    <a:bodyPr/>
                    <a:lstStyle/>
                    <a:p>
                      <a:pPr algn="just">
                        <a:spcAft>
                          <a:spcPts val="0"/>
                        </a:spcAft>
                      </a:pPr>
                      <a:r>
                        <a:rPr lang="zh-CN" sz="1600" kern="100" dirty="0">
                          <a:effectLst/>
                        </a:rPr>
                        <a:t>序号</a:t>
                      </a:r>
                      <a:endParaRPr lang="zh-CN" sz="1600" kern="100" dirty="0">
                        <a:effectLst/>
                        <a:latin typeface="Calibri"/>
                        <a:ea typeface="宋体"/>
                        <a:cs typeface="Times New Roman"/>
                      </a:endParaRPr>
                    </a:p>
                  </a:txBody>
                  <a:tcPr marL="56441" marR="56441" marT="0" marB="0"/>
                </a:tc>
                <a:tc>
                  <a:txBody>
                    <a:bodyPr/>
                    <a:lstStyle/>
                    <a:p>
                      <a:pPr algn="just">
                        <a:spcAft>
                          <a:spcPts val="0"/>
                        </a:spcAft>
                      </a:pPr>
                      <a:r>
                        <a:rPr lang="zh-CN" sz="1600" kern="100" dirty="0">
                          <a:effectLst/>
                        </a:rPr>
                        <a:t>专家姓名</a:t>
                      </a:r>
                      <a:endParaRPr lang="zh-CN" sz="1600" kern="100" dirty="0">
                        <a:effectLst/>
                        <a:latin typeface="Calibri"/>
                        <a:ea typeface="宋体"/>
                        <a:cs typeface="Times New Roman"/>
                      </a:endParaRPr>
                    </a:p>
                  </a:txBody>
                  <a:tcPr marL="56441" marR="56441" marT="0" marB="0"/>
                </a:tc>
                <a:tc>
                  <a:txBody>
                    <a:bodyPr/>
                    <a:lstStyle/>
                    <a:p>
                      <a:pPr algn="just">
                        <a:spcAft>
                          <a:spcPts val="0"/>
                        </a:spcAft>
                      </a:pPr>
                      <a:r>
                        <a:rPr lang="zh-CN" sz="1600" kern="100" dirty="0">
                          <a:effectLst/>
                        </a:rPr>
                        <a:t>职称</a:t>
                      </a:r>
                      <a:endParaRPr lang="zh-CN" sz="1600" kern="100" dirty="0">
                        <a:effectLst/>
                        <a:latin typeface="Calibri"/>
                        <a:ea typeface="宋体"/>
                        <a:cs typeface="Times New Roman"/>
                      </a:endParaRPr>
                    </a:p>
                  </a:txBody>
                  <a:tcPr marL="56441" marR="56441" marT="0" marB="0"/>
                </a:tc>
                <a:tc>
                  <a:txBody>
                    <a:bodyPr/>
                    <a:lstStyle/>
                    <a:p>
                      <a:pPr algn="just">
                        <a:spcAft>
                          <a:spcPts val="0"/>
                        </a:spcAft>
                      </a:pPr>
                      <a:r>
                        <a:rPr lang="zh-CN" sz="1600" kern="100" dirty="0">
                          <a:effectLst/>
                        </a:rPr>
                        <a:t>工作单位</a:t>
                      </a:r>
                      <a:endParaRPr lang="zh-CN" sz="1600" kern="100" dirty="0">
                        <a:effectLst/>
                        <a:latin typeface="Calibri"/>
                        <a:ea typeface="宋体"/>
                        <a:cs typeface="Times New Roman"/>
                      </a:endParaRPr>
                    </a:p>
                  </a:txBody>
                  <a:tcPr marL="56441" marR="56441" marT="0" marB="0"/>
                </a:tc>
                <a:tc>
                  <a:txBody>
                    <a:bodyPr/>
                    <a:lstStyle/>
                    <a:p>
                      <a:pPr algn="just">
                        <a:spcAft>
                          <a:spcPts val="0"/>
                        </a:spcAft>
                      </a:pPr>
                      <a:r>
                        <a:rPr lang="zh-CN" sz="1600" kern="100" dirty="0">
                          <a:effectLst/>
                        </a:rPr>
                        <a:t>联系电话</a:t>
                      </a:r>
                      <a:endParaRPr lang="zh-CN" sz="1600" kern="100" dirty="0">
                        <a:effectLst/>
                        <a:latin typeface="Calibri"/>
                        <a:ea typeface="宋体"/>
                        <a:cs typeface="Times New Roman"/>
                      </a:endParaRPr>
                    </a:p>
                  </a:txBody>
                  <a:tcPr marL="56441" marR="56441" marT="0" marB="0"/>
                </a:tc>
                <a:tc>
                  <a:txBody>
                    <a:bodyPr/>
                    <a:lstStyle/>
                    <a:p>
                      <a:pPr algn="ctr">
                        <a:spcAft>
                          <a:spcPts val="0"/>
                        </a:spcAft>
                      </a:pPr>
                      <a:r>
                        <a:rPr lang="zh-CN" sz="1600" kern="100" dirty="0">
                          <a:effectLst/>
                        </a:rPr>
                        <a:t>身份证号码</a:t>
                      </a:r>
                      <a:endParaRPr lang="zh-CN" sz="1600" kern="100" dirty="0">
                        <a:effectLst/>
                        <a:latin typeface="Calibri"/>
                        <a:ea typeface="宋体"/>
                        <a:cs typeface="Times New Roman"/>
                      </a:endParaRPr>
                    </a:p>
                  </a:txBody>
                  <a:tcPr marL="56441" marR="56441" marT="0" marB="0"/>
                </a:tc>
                <a:tc>
                  <a:txBody>
                    <a:bodyPr/>
                    <a:lstStyle/>
                    <a:p>
                      <a:pPr algn="just">
                        <a:spcAft>
                          <a:spcPts val="0"/>
                        </a:spcAft>
                      </a:pPr>
                      <a:r>
                        <a:rPr lang="zh-CN" sz="1600" kern="100" dirty="0">
                          <a:effectLst/>
                        </a:rPr>
                        <a:t>专家签字</a:t>
                      </a:r>
                      <a:endParaRPr lang="zh-CN" sz="1600" kern="100" dirty="0">
                        <a:effectLst/>
                        <a:latin typeface="Calibri"/>
                        <a:ea typeface="宋体"/>
                        <a:cs typeface="Times New Roman"/>
                      </a:endParaRPr>
                    </a:p>
                  </a:txBody>
                  <a:tcPr marL="56441" marR="56441" marT="0" marB="0"/>
                </a:tc>
                <a:extLst>
                  <a:ext uri="{0D108BD9-81ED-4DB2-BD59-A6C34878D82A}">
                    <a16:rowId xmlns:a16="http://schemas.microsoft.com/office/drawing/2014/main" xmlns="" val="10000"/>
                  </a:ext>
                </a:extLst>
              </a:tr>
              <a:tr h="504056">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dirty="0">
                          <a:effectLst/>
                        </a:rPr>
                        <a:t> </a:t>
                      </a:r>
                      <a:endParaRPr lang="zh-CN" sz="900" kern="100" dirty="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extLst>
                  <a:ext uri="{0D108BD9-81ED-4DB2-BD59-A6C34878D82A}">
                    <a16:rowId xmlns:a16="http://schemas.microsoft.com/office/drawing/2014/main" xmlns="" val="10001"/>
                  </a:ext>
                </a:extLst>
              </a:tr>
              <a:tr h="504056">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extLst>
                  <a:ext uri="{0D108BD9-81ED-4DB2-BD59-A6C34878D82A}">
                    <a16:rowId xmlns:a16="http://schemas.microsoft.com/office/drawing/2014/main" xmlns="" val="10002"/>
                  </a:ext>
                </a:extLst>
              </a:tr>
              <a:tr h="448647">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a:effectLst/>
                        </a:rPr>
                        <a:t> </a:t>
                      </a:r>
                      <a:endParaRPr lang="zh-CN" sz="900" kern="100">
                        <a:effectLst/>
                        <a:latin typeface="Calibri"/>
                        <a:ea typeface="宋体"/>
                        <a:cs typeface="Times New Roman"/>
                      </a:endParaRPr>
                    </a:p>
                  </a:txBody>
                  <a:tcPr marL="56441" marR="56441" marT="0" marB="0"/>
                </a:tc>
                <a:tc>
                  <a:txBody>
                    <a:bodyPr/>
                    <a:lstStyle/>
                    <a:p>
                      <a:pPr algn="just">
                        <a:spcAft>
                          <a:spcPts val="0"/>
                        </a:spcAft>
                      </a:pPr>
                      <a:r>
                        <a:rPr lang="en-US" sz="1200" kern="100" dirty="0">
                          <a:effectLst/>
                        </a:rPr>
                        <a:t> </a:t>
                      </a:r>
                      <a:endParaRPr lang="zh-CN" sz="900" kern="100" dirty="0">
                        <a:effectLst/>
                        <a:latin typeface="Calibri"/>
                        <a:ea typeface="宋体"/>
                        <a:cs typeface="Times New Roman"/>
                      </a:endParaRPr>
                    </a:p>
                  </a:txBody>
                  <a:tcPr marL="56441" marR="56441" marT="0" marB="0"/>
                </a:tc>
                <a:tc>
                  <a:txBody>
                    <a:bodyPr/>
                    <a:lstStyle/>
                    <a:p>
                      <a:pPr algn="just">
                        <a:spcAft>
                          <a:spcPts val="0"/>
                        </a:spcAft>
                      </a:pPr>
                      <a:r>
                        <a:rPr lang="en-US" sz="1200" kern="100" dirty="0">
                          <a:effectLst/>
                        </a:rPr>
                        <a:t> </a:t>
                      </a:r>
                      <a:endParaRPr lang="zh-CN" sz="900" kern="100" dirty="0">
                        <a:effectLst/>
                        <a:latin typeface="Calibri"/>
                        <a:ea typeface="宋体"/>
                        <a:cs typeface="Times New Roman"/>
                      </a:endParaRPr>
                    </a:p>
                  </a:txBody>
                  <a:tcPr marL="56441" marR="56441" marT="0" marB="0"/>
                </a:tc>
                <a:extLst>
                  <a:ext uri="{0D108BD9-81ED-4DB2-BD59-A6C34878D82A}">
                    <a16:rowId xmlns:a16="http://schemas.microsoft.com/office/drawing/2014/main" xmlns="" val="10003"/>
                  </a:ext>
                </a:extLst>
              </a:tr>
            </a:tbl>
          </a:graphicData>
        </a:graphic>
      </p:graphicFrame>
      <p:sp>
        <p:nvSpPr>
          <p:cNvPr id="6" name="Rectangle 1"/>
          <p:cNvSpPr>
            <a:spLocks noChangeArrowheads="1"/>
          </p:cNvSpPr>
          <p:nvPr/>
        </p:nvSpPr>
        <p:spPr bwMode="auto">
          <a:xfrm>
            <a:off x="827584" y="1969095"/>
            <a:ext cx="777686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zh-CN" sz="1400" b="0" i="0" u="none" strike="noStrike" cap="none" normalizeH="0" baseline="0" dirty="0" smtClean="0">
                <a:ln>
                  <a:noFill/>
                </a:ln>
                <a:solidFill>
                  <a:schemeClr val="tx1"/>
                </a:solidFill>
                <a:effectLst/>
                <a:latin typeface="+mn-ea"/>
                <a:cs typeface="Times New Roman" pitchFamily="18" charset="0"/>
              </a:rPr>
              <a:t>项目名称：</a:t>
            </a:r>
            <a:r>
              <a:rPr kumimoji="0" lang="zh-CN" altLang="en-US" sz="1400" b="0" i="0" u="none" strike="noStrike" cap="none" normalizeH="0" baseline="0" dirty="0" smtClean="0">
                <a:ln>
                  <a:noFill/>
                </a:ln>
                <a:solidFill>
                  <a:schemeClr val="tx1"/>
                </a:solidFill>
                <a:effectLst/>
                <a:latin typeface="+mn-ea"/>
                <a:cs typeface="Times New Roman" pitchFamily="18" charset="0"/>
              </a:rPr>
              <a:t>                                                                                                                     日期：    年   月  日</a:t>
            </a:r>
            <a:endParaRPr kumimoji="0" lang="zh-CN" altLang="en-US" sz="1800" b="0" i="0" u="none" strike="noStrike" cap="none" normalizeH="0" baseline="0" dirty="0" smtClean="0">
              <a:ln>
                <a:noFill/>
              </a:ln>
              <a:solidFill>
                <a:schemeClr val="tx1"/>
              </a:solidFill>
              <a:effectLst/>
              <a:latin typeface="+mn-ea"/>
              <a:cs typeface="宋体" pitchFamily="2" charset="-122"/>
            </a:endParaRPr>
          </a:p>
        </p:txBody>
      </p:sp>
    </p:spTree>
    <p:extLst>
      <p:ext uri="{BB962C8B-B14F-4D97-AF65-F5344CB8AC3E}">
        <p14:creationId xmlns:p14="http://schemas.microsoft.com/office/powerpoint/2010/main" val="2376061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71600" y="692696"/>
            <a:ext cx="7272808" cy="5760640"/>
          </a:xfrm>
        </p:spPr>
        <p:txBody>
          <a:bodyPr>
            <a:normAutofit/>
          </a:bodyPr>
          <a:lstStyle/>
          <a:p>
            <a:pPr marL="0" indent="0">
              <a:lnSpc>
                <a:spcPts val="4500"/>
              </a:lnSpc>
              <a:buNone/>
            </a:pPr>
            <a:r>
              <a:rPr lang="zh-CN" altLang="en-US" sz="3600" b="1" dirty="0" smtClean="0"/>
              <a:t>（二）采购实施</a:t>
            </a:r>
            <a:endParaRPr lang="en-US" altLang="zh-CN" sz="3600" b="1" dirty="0" smtClean="0"/>
          </a:p>
          <a:p>
            <a:pPr marL="0" indent="0">
              <a:lnSpc>
                <a:spcPts val="4500"/>
              </a:lnSpc>
              <a:buNone/>
            </a:pPr>
            <a:endParaRPr lang="en-US" altLang="zh-CN" sz="3600" b="1" dirty="0" smtClean="0"/>
          </a:p>
          <a:p>
            <a:pPr marL="0" indent="0">
              <a:lnSpc>
                <a:spcPts val="4500"/>
              </a:lnSpc>
              <a:buNone/>
            </a:pPr>
            <a:r>
              <a:rPr lang="zh-CN" altLang="en-US" sz="3200" b="1" dirty="0" smtClean="0"/>
              <a:t>按</a:t>
            </a:r>
            <a:r>
              <a:rPr lang="zh-CN" altLang="en-US" sz="3200" b="1" dirty="0"/>
              <a:t>政府采购组织形式</a:t>
            </a:r>
            <a:r>
              <a:rPr lang="zh-CN" altLang="en-US" sz="3200" b="1" dirty="0" smtClean="0"/>
              <a:t>划分：</a:t>
            </a:r>
            <a:endParaRPr lang="en-US" altLang="zh-CN" sz="3200" b="1" dirty="0" smtClean="0"/>
          </a:p>
          <a:p>
            <a:pPr marL="0" indent="0">
              <a:lnSpc>
                <a:spcPts val="4500"/>
              </a:lnSpc>
              <a:buNone/>
            </a:pPr>
            <a:r>
              <a:rPr lang="en-US" altLang="zh-CN" sz="3200" b="1" dirty="0" smtClean="0"/>
              <a:t>1.</a:t>
            </a:r>
            <a:r>
              <a:rPr lang="zh-CN" altLang="en-US" sz="3200" b="1" dirty="0" smtClean="0"/>
              <a:t>政府集中采购</a:t>
            </a:r>
            <a:endParaRPr lang="en-US" altLang="zh-CN" sz="3200" b="1" dirty="0" smtClean="0"/>
          </a:p>
          <a:p>
            <a:pPr marL="0" indent="0">
              <a:lnSpc>
                <a:spcPts val="4500"/>
              </a:lnSpc>
              <a:buNone/>
            </a:pPr>
            <a:r>
              <a:rPr lang="en-US" altLang="zh-CN" sz="3200" b="1" dirty="0" smtClean="0"/>
              <a:t>2.</a:t>
            </a:r>
            <a:r>
              <a:rPr lang="zh-CN" altLang="en-US" sz="3200" b="1" dirty="0" smtClean="0"/>
              <a:t>学校自行采购</a:t>
            </a:r>
            <a:endParaRPr lang="en-US" altLang="zh-CN" sz="3200" b="1" dirty="0" smtClean="0"/>
          </a:p>
        </p:txBody>
      </p:sp>
    </p:spTree>
    <p:extLst>
      <p:ext uri="{BB962C8B-B14F-4D97-AF65-F5344CB8AC3E}">
        <p14:creationId xmlns:p14="http://schemas.microsoft.com/office/powerpoint/2010/main" val="2798191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476672"/>
            <a:ext cx="8496943" cy="5976664"/>
          </a:xfrm>
        </p:spPr>
        <p:txBody>
          <a:bodyPr>
            <a:normAutofit/>
          </a:bodyPr>
          <a:lstStyle/>
          <a:p>
            <a:pPr marL="0" indent="0">
              <a:lnSpc>
                <a:spcPts val="3700"/>
              </a:lnSpc>
              <a:buNone/>
            </a:pPr>
            <a:r>
              <a:rPr lang="en-US" altLang="zh-CN" b="1" dirty="0" smtClean="0">
                <a:solidFill>
                  <a:schemeClr val="tx1"/>
                </a:solidFill>
              </a:rPr>
              <a:t>1.</a:t>
            </a:r>
            <a:r>
              <a:rPr lang="zh-CN" altLang="en-US" b="1" dirty="0" smtClean="0">
                <a:solidFill>
                  <a:schemeClr val="tx1"/>
                </a:solidFill>
              </a:rPr>
              <a:t>政府集中采购：</a:t>
            </a:r>
            <a:r>
              <a:rPr lang="zh-CN" altLang="en-US" dirty="0"/>
              <a:t>学校将列入</a:t>
            </a:r>
            <a:r>
              <a:rPr lang="zh-CN" altLang="zh-CN" dirty="0" smtClean="0"/>
              <a:t>《</a:t>
            </a:r>
            <a:r>
              <a:rPr lang="zh-CN" altLang="en-US" dirty="0" smtClean="0"/>
              <a:t>政采</a:t>
            </a:r>
            <a:r>
              <a:rPr lang="zh-CN" altLang="zh-CN" dirty="0" smtClean="0"/>
              <a:t>目录》</a:t>
            </a:r>
            <a:r>
              <a:rPr lang="zh-CN" altLang="en-US" dirty="0"/>
              <a:t>的项目</a:t>
            </a:r>
            <a:r>
              <a:rPr lang="zh-CN" altLang="en-US" dirty="0" smtClean="0"/>
              <a:t>委托</a:t>
            </a:r>
            <a:r>
              <a:rPr lang="zh-CN" altLang="zh-CN" dirty="0" smtClean="0"/>
              <a:t>中央</a:t>
            </a:r>
            <a:r>
              <a:rPr lang="zh-CN" altLang="zh-CN" dirty="0"/>
              <a:t>国家机关政府采购</a:t>
            </a:r>
            <a:r>
              <a:rPr lang="zh-CN" altLang="zh-CN" dirty="0" smtClean="0"/>
              <a:t>中心</a:t>
            </a:r>
            <a:r>
              <a:rPr lang="zh-CN" altLang="en-US" dirty="0" smtClean="0"/>
              <a:t>（以下简称“国采中心”）采购</a:t>
            </a:r>
            <a:r>
              <a:rPr lang="zh-CN" altLang="en-US" dirty="0"/>
              <a:t>的行为</a:t>
            </a:r>
            <a:r>
              <a:rPr lang="zh-CN" altLang="zh-CN" dirty="0"/>
              <a:t>。</a:t>
            </a:r>
            <a:endParaRPr lang="en-US" altLang="zh-CN" dirty="0"/>
          </a:p>
          <a:p>
            <a:pPr marL="0" indent="0">
              <a:lnSpc>
                <a:spcPts val="3700"/>
              </a:lnSpc>
              <a:buNone/>
            </a:pPr>
            <a:r>
              <a:rPr lang="en-US" altLang="zh-CN" dirty="0" smtClean="0"/>
              <a:t>     </a:t>
            </a:r>
            <a:r>
              <a:rPr lang="zh-CN" altLang="zh-CN" dirty="0" smtClean="0"/>
              <a:t>学校</a:t>
            </a:r>
            <a:r>
              <a:rPr lang="zh-CN" altLang="zh-CN" dirty="0"/>
              <a:t>各单位</a:t>
            </a:r>
            <a:r>
              <a:rPr lang="zh-CN" altLang="zh-CN" dirty="0" smtClean="0"/>
              <a:t>采购</a:t>
            </a:r>
            <a:r>
              <a:rPr lang="zh-CN" altLang="en-US" dirty="0" smtClean="0"/>
              <a:t>政采</a:t>
            </a:r>
            <a:r>
              <a:rPr lang="zh-CN" altLang="zh-CN" dirty="0" smtClean="0"/>
              <a:t>目录</a:t>
            </a:r>
            <a:r>
              <a:rPr lang="zh-CN" altLang="zh-CN" dirty="0"/>
              <a:t>内的货物、</a:t>
            </a:r>
            <a:r>
              <a:rPr lang="zh-CN" altLang="zh-CN" dirty="0" smtClean="0"/>
              <a:t>服务</a:t>
            </a:r>
            <a:r>
              <a:rPr lang="zh-CN" altLang="en-US" dirty="0" smtClean="0"/>
              <a:t>（科研仪器设备除外）</a:t>
            </a:r>
            <a:r>
              <a:rPr lang="zh-CN" altLang="zh-CN" dirty="0" smtClean="0"/>
              <a:t>，</a:t>
            </a:r>
            <a:r>
              <a:rPr lang="zh-CN" altLang="zh-CN" dirty="0"/>
              <a:t>必须</a:t>
            </a:r>
            <a:r>
              <a:rPr lang="zh-CN" altLang="zh-CN" dirty="0" smtClean="0"/>
              <a:t>委托</a:t>
            </a:r>
            <a:r>
              <a:rPr lang="zh-CN" altLang="en-US" dirty="0" smtClean="0"/>
              <a:t>国采中心</a:t>
            </a:r>
            <a:r>
              <a:rPr lang="zh-CN" altLang="zh-CN" dirty="0" smtClean="0"/>
              <a:t>组织</a:t>
            </a:r>
            <a:r>
              <a:rPr lang="zh-CN" altLang="zh-CN" dirty="0"/>
              <a:t>采购。</a:t>
            </a:r>
            <a:endParaRPr lang="en-US" altLang="zh-CN" dirty="0" smtClean="0"/>
          </a:p>
          <a:p>
            <a:pPr marL="0" indent="0">
              <a:lnSpc>
                <a:spcPts val="3700"/>
              </a:lnSpc>
              <a:buNone/>
            </a:pPr>
            <a:r>
              <a:rPr lang="zh-CN" altLang="en-US" dirty="0" smtClean="0"/>
              <a:t>    具体采购方式：批量集中采购、电子卖场采购、协议供货、</a:t>
            </a:r>
            <a:r>
              <a:rPr lang="zh-CN" altLang="en-US" dirty="0"/>
              <a:t>定点采购、</a:t>
            </a:r>
            <a:r>
              <a:rPr lang="zh-CN" altLang="en-US" dirty="0" smtClean="0"/>
              <a:t>网上竞价、项目委托等。</a:t>
            </a:r>
            <a:endParaRPr lang="en-US" altLang="zh-CN" b="1" dirty="0" smtClean="0">
              <a:solidFill>
                <a:schemeClr val="tx1"/>
              </a:solidFill>
            </a:endParaRPr>
          </a:p>
          <a:p>
            <a:pPr marL="0" indent="0">
              <a:lnSpc>
                <a:spcPts val="3700"/>
              </a:lnSpc>
              <a:buNone/>
            </a:pPr>
            <a:r>
              <a:rPr lang="en-US" altLang="zh-CN" b="1" dirty="0" smtClean="0">
                <a:solidFill>
                  <a:schemeClr val="tx1"/>
                </a:solidFill>
              </a:rPr>
              <a:t>   2.</a:t>
            </a:r>
            <a:r>
              <a:rPr lang="zh-CN" altLang="en-US" b="1" dirty="0" smtClean="0">
                <a:solidFill>
                  <a:schemeClr val="tx1"/>
                </a:solidFill>
              </a:rPr>
              <a:t>学校自行采购：</a:t>
            </a:r>
            <a:r>
              <a:rPr lang="zh-CN" altLang="zh-CN" dirty="0"/>
              <a:t>学校</a:t>
            </a:r>
            <a:r>
              <a:rPr lang="zh-CN" altLang="en-US" dirty="0"/>
              <a:t>将未列入</a:t>
            </a:r>
            <a:r>
              <a:rPr lang="zh-CN" altLang="zh-CN" dirty="0" smtClean="0"/>
              <a:t>《</a:t>
            </a:r>
            <a:r>
              <a:rPr lang="zh-CN" altLang="en-US" dirty="0" smtClean="0"/>
              <a:t>政采</a:t>
            </a:r>
            <a:r>
              <a:rPr lang="zh-CN" altLang="zh-CN" dirty="0" smtClean="0"/>
              <a:t>目录》</a:t>
            </a:r>
            <a:r>
              <a:rPr lang="zh-CN" altLang="en-US" dirty="0"/>
              <a:t>的项目</a:t>
            </a:r>
            <a:r>
              <a:rPr lang="zh-CN" altLang="zh-CN" dirty="0"/>
              <a:t>自行</a:t>
            </a:r>
            <a:r>
              <a:rPr lang="zh-CN" altLang="en-US" dirty="0"/>
              <a:t>采购</a:t>
            </a:r>
            <a:r>
              <a:rPr lang="zh-CN" altLang="zh-CN" dirty="0"/>
              <a:t>或委托社会代理机构</a:t>
            </a:r>
            <a:r>
              <a:rPr lang="zh-CN" altLang="en-US" dirty="0"/>
              <a:t>采购的</a:t>
            </a:r>
            <a:r>
              <a:rPr lang="zh-CN" altLang="en-US" dirty="0" smtClean="0"/>
              <a:t>行为。</a:t>
            </a:r>
            <a:endParaRPr lang="en-US" altLang="zh-CN" dirty="0" smtClean="0"/>
          </a:p>
          <a:p>
            <a:pPr marL="0" indent="0">
              <a:lnSpc>
                <a:spcPts val="3700"/>
              </a:lnSpc>
              <a:buNone/>
            </a:pPr>
            <a:r>
              <a:rPr lang="en-US" altLang="zh-CN" dirty="0"/>
              <a:t> </a:t>
            </a:r>
            <a:r>
              <a:rPr lang="en-US" altLang="zh-CN" dirty="0" smtClean="0"/>
              <a:t>    </a:t>
            </a:r>
            <a:r>
              <a:rPr lang="zh-CN" altLang="en-US" dirty="0" smtClean="0"/>
              <a:t>具体采购方式：</a:t>
            </a:r>
            <a:r>
              <a:rPr lang="zh-CN" altLang="en-US" dirty="0" smtClean="0">
                <a:solidFill>
                  <a:srgbClr val="FF0000"/>
                </a:solidFill>
              </a:rPr>
              <a:t>公开</a:t>
            </a:r>
            <a:r>
              <a:rPr lang="en-US" altLang="zh-CN" dirty="0" smtClean="0">
                <a:solidFill>
                  <a:schemeClr val="tx1"/>
                </a:solidFill>
              </a:rPr>
              <a:t>/</a:t>
            </a:r>
            <a:r>
              <a:rPr lang="zh-CN" altLang="en-US" dirty="0" smtClean="0">
                <a:solidFill>
                  <a:schemeClr val="tx1"/>
                </a:solidFill>
              </a:rPr>
              <a:t>邀请</a:t>
            </a:r>
            <a:r>
              <a:rPr lang="zh-CN" altLang="en-US" dirty="0" smtClean="0">
                <a:solidFill>
                  <a:srgbClr val="FF0000"/>
                </a:solidFill>
              </a:rPr>
              <a:t>招标、</a:t>
            </a:r>
            <a:r>
              <a:rPr lang="zh-CN" altLang="en-US" dirty="0">
                <a:solidFill>
                  <a:srgbClr val="FF0000"/>
                </a:solidFill>
              </a:rPr>
              <a:t>竞争性</a:t>
            </a:r>
            <a:r>
              <a:rPr lang="zh-CN" altLang="en-US" dirty="0" smtClean="0">
                <a:solidFill>
                  <a:srgbClr val="FF0000"/>
                </a:solidFill>
              </a:rPr>
              <a:t>磋商</a:t>
            </a:r>
            <a:r>
              <a:rPr lang="en-US" altLang="zh-CN" dirty="0">
                <a:solidFill>
                  <a:schemeClr val="tx1"/>
                </a:solidFill>
              </a:rPr>
              <a:t>/</a:t>
            </a:r>
            <a:r>
              <a:rPr lang="zh-CN" altLang="en-US" dirty="0" smtClean="0">
                <a:solidFill>
                  <a:schemeClr val="tx1"/>
                </a:solidFill>
              </a:rPr>
              <a:t>谈判</a:t>
            </a:r>
            <a:r>
              <a:rPr lang="zh-CN" altLang="en-US" dirty="0" smtClean="0">
                <a:solidFill>
                  <a:srgbClr val="FF0000"/>
                </a:solidFill>
              </a:rPr>
              <a:t>、</a:t>
            </a:r>
            <a:r>
              <a:rPr lang="zh-CN" altLang="en-US" dirty="0">
                <a:solidFill>
                  <a:srgbClr val="FF0000"/>
                </a:solidFill>
              </a:rPr>
              <a:t>平台</a:t>
            </a:r>
            <a:r>
              <a:rPr lang="zh-CN" altLang="en-US" dirty="0" smtClean="0">
                <a:solidFill>
                  <a:srgbClr val="FF0000"/>
                </a:solidFill>
              </a:rPr>
              <a:t>竞价、</a:t>
            </a:r>
            <a:r>
              <a:rPr lang="zh-CN" altLang="en-US" dirty="0">
                <a:solidFill>
                  <a:srgbClr val="FF0000"/>
                </a:solidFill>
              </a:rPr>
              <a:t>部门自行采购</a:t>
            </a:r>
            <a:r>
              <a:rPr lang="zh-CN" altLang="en-US" dirty="0" smtClean="0">
                <a:solidFill>
                  <a:srgbClr val="FF0000"/>
                </a:solidFill>
              </a:rPr>
              <a:t>、</a:t>
            </a:r>
            <a:r>
              <a:rPr lang="zh-CN" altLang="en-US" dirty="0" smtClean="0"/>
              <a:t>单一</a:t>
            </a:r>
            <a:r>
              <a:rPr lang="zh-CN" altLang="en-US" dirty="0"/>
              <a:t>来源采购</a:t>
            </a:r>
            <a:r>
              <a:rPr lang="zh-CN" altLang="en-US" dirty="0" smtClean="0"/>
              <a:t>、询价、遴选、</a:t>
            </a:r>
            <a:r>
              <a:rPr lang="zh-CN" altLang="en-US" dirty="0" smtClean="0">
                <a:solidFill>
                  <a:srgbClr val="FF0000"/>
                </a:solidFill>
              </a:rPr>
              <a:t>线</a:t>
            </a:r>
            <a:r>
              <a:rPr lang="zh-CN" altLang="en-US" dirty="0">
                <a:solidFill>
                  <a:srgbClr val="FF0000"/>
                </a:solidFill>
              </a:rPr>
              <a:t>上采购</a:t>
            </a:r>
            <a:r>
              <a:rPr lang="zh-CN" altLang="en-US" dirty="0" smtClean="0">
                <a:solidFill>
                  <a:srgbClr val="FF0000"/>
                </a:solidFill>
              </a:rPr>
              <a:t>、</a:t>
            </a:r>
            <a:r>
              <a:rPr lang="zh-CN" altLang="en-US" dirty="0"/>
              <a:t>库房领取等</a:t>
            </a:r>
            <a:r>
              <a:rPr lang="zh-CN" altLang="en-US" dirty="0" smtClean="0"/>
              <a:t>。</a:t>
            </a:r>
            <a:endParaRPr lang="en-US" altLang="zh-CN" dirty="0">
              <a:solidFill>
                <a:schemeClr val="tx1"/>
              </a:solidFill>
            </a:endParaRPr>
          </a:p>
        </p:txBody>
      </p:sp>
    </p:spTree>
    <p:extLst>
      <p:ext uri="{BB962C8B-B14F-4D97-AF65-F5344CB8AC3E}">
        <p14:creationId xmlns:p14="http://schemas.microsoft.com/office/powerpoint/2010/main" val="1981468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476672"/>
            <a:ext cx="7920881" cy="5760640"/>
          </a:xfrm>
        </p:spPr>
        <p:txBody>
          <a:bodyPr>
            <a:normAutofit fontScale="70000" lnSpcReduction="20000"/>
          </a:bodyPr>
          <a:lstStyle/>
          <a:p>
            <a:pPr marL="0" indent="0">
              <a:lnSpc>
                <a:spcPts val="4500"/>
              </a:lnSpc>
              <a:buNone/>
            </a:pPr>
            <a:r>
              <a:rPr lang="en-US" altLang="zh-CN" sz="4600" b="1" dirty="0" smtClean="0"/>
              <a:t>1.1</a:t>
            </a:r>
            <a:r>
              <a:rPr lang="zh-CN" altLang="en-US" sz="4600" b="1" dirty="0" smtClean="0"/>
              <a:t>批量集中采购</a:t>
            </a:r>
            <a:endParaRPr lang="en-US" altLang="zh-CN" sz="4600" b="1" dirty="0" smtClean="0"/>
          </a:p>
          <a:p>
            <a:pPr marL="0" indent="0">
              <a:lnSpc>
                <a:spcPts val="4500"/>
              </a:lnSpc>
              <a:buNone/>
            </a:pPr>
            <a:r>
              <a:rPr lang="zh-CN" altLang="en-US" sz="3600" b="1" dirty="0" smtClean="0">
                <a:solidFill>
                  <a:schemeClr val="tx1"/>
                </a:solidFill>
              </a:rPr>
              <a:t>    采购品目：</a:t>
            </a:r>
            <a:r>
              <a:rPr lang="zh-CN" altLang="zh-CN" sz="3200" dirty="0"/>
              <a:t>台式计算机、打印机、便携式计算机、复印机、复印纸、空调机（分体变频壁挂机、分体变频柜机、分体定速壁挂机、分体定速柜机</a:t>
            </a:r>
            <a:r>
              <a:rPr lang="zh-CN" altLang="zh-CN" sz="3200" dirty="0" smtClean="0"/>
              <a:t>）</a:t>
            </a:r>
            <a:r>
              <a:rPr lang="zh-CN" altLang="en-US" sz="3200" dirty="0" smtClean="0"/>
              <a:t>；</a:t>
            </a:r>
            <a:endParaRPr lang="en-US" altLang="zh-CN" sz="3200" dirty="0" smtClean="0"/>
          </a:p>
          <a:p>
            <a:pPr marL="0" indent="0">
              <a:lnSpc>
                <a:spcPts val="4500"/>
              </a:lnSpc>
              <a:buNone/>
            </a:pPr>
            <a:r>
              <a:rPr lang="en-US" altLang="zh-CN" sz="3200" dirty="0">
                <a:solidFill>
                  <a:schemeClr val="tx1"/>
                </a:solidFill>
              </a:rPr>
              <a:t> </a:t>
            </a:r>
            <a:r>
              <a:rPr lang="en-US" altLang="zh-CN" sz="3200" dirty="0" smtClean="0">
                <a:solidFill>
                  <a:schemeClr val="tx1"/>
                </a:solidFill>
              </a:rPr>
              <a:t>   </a:t>
            </a:r>
            <a:r>
              <a:rPr lang="zh-CN" altLang="en-US" sz="3600" b="1" dirty="0" smtClean="0">
                <a:solidFill>
                  <a:schemeClr val="tx1"/>
                </a:solidFill>
              </a:rPr>
              <a:t>采购周期：</a:t>
            </a:r>
            <a:r>
              <a:rPr lang="zh-CN" altLang="zh-CN" sz="3200" dirty="0"/>
              <a:t>台式计算机、打印机和便携式计算机的采购计划按月</a:t>
            </a:r>
            <a:r>
              <a:rPr lang="zh-CN" altLang="zh-CN" sz="3200" dirty="0" smtClean="0"/>
              <a:t>填报</a:t>
            </a:r>
            <a:r>
              <a:rPr lang="zh-CN" altLang="en-US" sz="3200" dirty="0" smtClean="0"/>
              <a:t>，</a:t>
            </a:r>
            <a:r>
              <a:rPr lang="zh-CN" altLang="zh-CN" sz="3200" dirty="0" smtClean="0"/>
              <a:t>复印机、复印纸</a:t>
            </a:r>
            <a:r>
              <a:rPr lang="zh-CN" altLang="en-US" sz="3200" dirty="0" smtClean="0"/>
              <a:t>的</a:t>
            </a:r>
            <a:r>
              <a:rPr lang="zh-CN" altLang="zh-CN" sz="3200" dirty="0" smtClean="0"/>
              <a:t>采购</a:t>
            </a:r>
            <a:r>
              <a:rPr lang="zh-CN" altLang="zh-CN" sz="3200" dirty="0"/>
              <a:t>计划按季填报</a:t>
            </a:r>
            <a:r>
              <a:rPr lang="zh-CN" altLang="zh-CN" sz="3200" dirty="0" smtClean="0"/>
              <a:t>，空调机</a:t>
            </a:r>
            <a:r>
              <a:rPr lang="zh-CN" altLang="en-US" sz="3200" dirty="0"/>
              <a:t>的</a:t>
            </a:r>
            <a:r>
              <a:rPr lang="zh-CN" altLang="en-US" sz="3200" dirty="0" smtClean="0"/>
              <a:t>采购计划</a:t>
            </a:r>
            <a:r>
              <a:rPr lang="zh-CN" altLang="zh-CN" sz="3200" dirty="0" smtClean="0"/>
              <a:t>第二</a:t>
            </a:r>
            <a:r>
              <a:rPr lang="zh-CN" altLang="zh-CN" sz="3200" dirty="0"/>
              <a:t>、三季度按</a:t>
            </a:r>
            <a:r>
              <a:rPr lang="zh-CN" altLang="zh-CN" sz="3200" dirty="0" smtClean="0"/>
              <a:t>月</a:t>
            </a:r>
            <a:r>
              <a:rPr lang="zh-CN" altLang="en-US" sz="3200" dirty="0" smtClean="0"/>
              <a:t>填报</a:t>
            </a:r>
            <a:r>
              <a:rPr lang="zh-CN" altLang="en-US" sz="3200" dirty="0"/>
              <a:t>，</a:t>
            </a:r>
            <a:r>
              <a:rPr lang="zh-CN" altLang="zh-CN" sz="3200" dirty="0" smtClean="0"/>
              <a:t>第一</a:t>
            </a:r>
            <a:r>
              <a:rPr lang="zh-CN" altLang="zh-CN" sz="3200" dirty="0"/>
              <a:t>、四季度按</a:t>
            </a:r>
            <a:r>
              <a:rPr lang="zh-CN" altLang="zh-CN" sz="3200" dirty="0" smtClean="0"/>
              <a:t>季度</a:t>
            </a:r>
            <a:r>
              <a:rPr lang="zh-CN" altLang="en-US" sz="3200" dirty="0" smtClean="0"/>
              <a:t>填报；每</a:t>
            </a:r>
            <a:r>
              <a:rPr lang="zh-CN" altLang="zh-CN" sz="3200" dirty="0" smtClean="0"/>
              <a:t>月</a:t>
            </a:r>
            <a:r>
              <a:rPr lang="en-US" altLang="zh-CN" sz="3200" dirty="0" smtClean="0"/>
              <a:t>10</a:t>
            </a:r>
            <a:r>
              <a:rPr lang="zh-CN" altLang="zh-CN" sz="3200" dirty="0"/>
              <a:t>日前将采购计划报送至</a:t>
            </a:r>
            <a:r>
              <a:rPr lang="zh-CN" altLang="zh-CN" sz="3200" dirty="0" smtClean="0"/>
              <a:t>财政部</a:t>
            </a:r>
            <a:r>
              <a:rPr lang="zh-CN" altLang="en-US" sz="3200" dirty="0" smtClean="0"/>
              <a:t>；</a:t>
            </a:r>
            <a:endParaRPr lang="en-US" altLang="zh-CN" sz="3200" dirty="0" smtClean="0"/>
          </a:p>
          <a:p>
            <a:pPr marL="0" indent="0">
              <a:lnSpc>
                <a:spcPts val="4500"/>
              </a:lnSpc>
              <a:buNone/>
            </a:pPr>
            <a:r>
              <a:rPr lang="en-US" altLang="zh-CN" sz="3200" dirty="0"/>
              <a:t> </a:t>
            </a:r>
            <a:r>
              <a:rPr lang="en-US" altLang="zh-CN" sz="3200" dirty="0" smtClean="0"/>
              <a:t>  </a:t>
            </a:r>
            <a:r>
              <a:rPr lang="en-US" altLang="zh-CN" sz="3600" b="1" dirty="0">
                <a:solidFill>
                  <a:schemeClr val="tx1"/>
                </a:solidFill>
              </a:rPr>
              <a:t> </a:t>
            </a:r>
            <a:r>
              <a:rPr lang="en-US" altLang="zh-CN" sz="3600" b="1" dirty="0" smtClean="0">
                <a:solidFill>
                  <a:schemeClr val="tx1"/>
                </a:solidFill>
              </a:rPr>
              <a:t> </a:t>
            </a:r>
            <a:r>
              <a:rPr lang="zh-CN" altLang="en-US" sz="3600" b="1" dirty="0" smtClean="0">
                <a:solidFill>
                  <a:schemeClr val="tx1"/>
                </a:solidFill>
              </a:rPr>
              <a:t>供</a:t>
            </a:r>
            <a:r>
              <a:rPr lang="zh-CN" altLang="en-US" sz="3600" b="1" dirty="0">
                <a:solidFill>
                  <a:schemeClr val="tx1"/>
                </a:solidFill>
              </a:rPr>
              <a:t>货周期：</a:t>
            </a:r>
            <a:r>
              <a:rPr lang="zh-CN" altLang="en-US" sz="3200" dirty="0" smtClean="0"/>
              <a:t>大约</a:t>
            </a:r>
            <a:r>
              <a:rPr lang="en-US" altLang="zh-CN" sz="3200" dirty="0" smtClean="0"/>
              <a:t>3</a:t>
            </a:r>
            <a:r>
              <a:rPr lang="zh-CN" altLang="en-US" sz="3200" dirty="0" smtClean="0"/>
              <a:t>个月。</a:t>
            </a:r>
            <a:endParaRPr lang="zh-CN" altLang="zh-CN" sz="3200" dirty="0"/>
          </a:p>
        </p:txBody>
      </p:sp>
    </p:spTree>
    <p:extLst>
      <p:ext uri="{BB962C8B-B14F-4D97-AF65-F5344CB8AC3E}">
        <p14:creationId xmlns:p14="http://schemas.microsoft.com/office/powerpoint/2010/main" val="3431537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476672"/>
            <a:ext cx="7920881" cy="5760640"/>
          </a:xfrm>
        </p:spPr>
        <p:txBody>
          <a:bodyPr>
            <a:normAutofit/>
          </a:bodyPr>
          <a:lstStyle/>
          <a:p>
            <a:pPr marL="0" indent="0">
              <a:lnSpc>
                <a:spcPts val="5000"/>
              </a:lnSpc>
              <a:buNone/>
            </a:pPr>
            <a:r>
              <a:rPr lang="en-US" altLang="zh-CN" sz="3200" b="1" dirty="0" smtClean="0"/>
              <a:t>1.2</a:t>
            </a:r>
            <a:r>
              <a:rPr lang="zh-CN" altLang="en-US" sz="3200" b="1" dirty="0" smtClean="0"/>
              <a:t>电子卖场采购</a:t>
            </a:r>
            <a:endParaRPr lang="en-US" altLang="zh-CN" sz="3200" b="1" dirty="0" smtClean="0"/>
          </a:p>
          <a:p>
            <a:pPr marL="0" indent="0">
              <a:lnSpc>
                <a:spcPts val="5000"/>
              </a:lnSpc>
              <a:buNone/>
            </a:pPr>
            <a:r>
              <a:rPr lang="zh-CN" altLang="en-US" sz="3600" b="1" dirty="0" smtClean="0">
                <a:solidFill>
                  <a:schemeClr val="tx1"/>
                </a:solidFill>
              </a:rPr>
              <a:t>    </a:t>
            </a:r>
            <a:r>
              <a:rPr lang="zh-CN" altLang="en-US" sz="3200" b="1" dirty="0" smtClean="0">
                <a:solidFill>
                  <a:schemeClr val="tx1"/>
                </a:solidFill>
              </a:rPr>
              <a:t>采购品目：</a:t>
            </a:r>
            <a:r>
              <a:rPr lang="zh-CN" altLang="en-US" sz="2800" dirty="0"/>
              <a:t>多功能一体机</a:t>
            </a:r>
            <a:r>
              <a:rPr lang="zh-CN" altLang="en-US" sz="2800" dirty="0" smtClean="0"/>
              <a:t>、扫描仪</a:t>
            </a:r>
            <a:r>
              <a:rPr lang="zh-CN" altLang="en-US" sz="2800" dirty="0"/>
              <a:t>、</a:t>
            </a:r>
            <a:r>
              <a:rPr lang="zh-CN" altLang="en-US" sz="2800" dirty="0" smtClean="0"/>
              <a:t>投影仪；</a:t>
            </a:r>
            <a:endParaRPr lang="en-US" altLang="zh-CN" sz="2800" dirty="0" smtClean="0"/>
          </a:p>
          <a:p>
            <a:pPr marL="0" indent="0">
              <a:lnSpc>
                <a:spcPts val="5000"/>
              </a:lnSpc>
              <a:buNone/>
            </a:pPr>
            <a:r>
              <a:rPr lang="en-US" altLang="zh-CN" sz="3200" dirty="0">
                <a:solidFill>
                  <a:schemeClr val="tx1"/>
                </a:solidFill>
              </a:rPr>
              <a:t> </a:t>
            </a:r>
            <a:r>
              <a:rPr lang="en-US" altLang="zh-CN" sz="3200" dirty="0" smtClean="0">
                <a:solidFill>
                  <a:schemeClr val="tx1"/>
                </a:solidFill>
              </a:rPr>
              <a:t>   </a:t>
            </a:r>
            <a:r>
              <a:rPr lang="zh-CN" altLang="en-US" sz="3200" b="1" dirty="0">
                <a:solidFill>
                  <a:schemeClr val="tx1"/>
                </a:solidFill>
              </a:rPr>
              <a:t>适用条件</a:t>
            </a:r>
            <a:r>
              <a:rPr lang="zh-CN" altLang="en-US" sz="3200" dirty="0" smtClean="0">
                <a:solidFill>
                  <a:schemeClr val="tx1"/>
                </a:solidFill>
              </a:rPr>
              <a:t>：</a:t>
            </a:r>
            <a:r>
              <a:rPr lang="zh-CN" altLang="en-US" sz="2800" dirty="0" smtClean="0">
                <a:solidFill>
                  <a:schemeClr val="tx1"/>
                </a:solidFill>
              </a:rPr>
              <a:t>预算金额</a:t>
            </a:r>
            <a:r>
              <a:rPr lang="en-US" altLang="zh-CN" sz="2800" dirty="0" smtClean="0">
                <a:solidFill>
                  <a:schemeClr val="tx1"/>
                </a:solidFill>
              </a:rPr>
              <a:t>100</a:t>
            </a:r>
            <a:r>
              <a:rPr lang="zh-CN" altLang="en-US" sz="2800" dirty="0" smtClean="0">
                <a:solidFill>
                  <a:schemeClr val="tx1"/>
                </a:solidFill>
              </a:rPr>
              <a:t>万元以下的采购项目；</a:t>
            </a:r>
            <a:endParaRPr lang="en-US" altLang="zh-CN" sz="2800" dirty="0" smtClean="0">
              <a:solidFill>
                <a:schemeClr val="tx1"/>
              </a:solidFill>
            </a:endParaRPr>
          </a:p>
          <a:p>
            <a:pPr marL="0" indent="0">
              <a:lnSpc>
                <a:spcPts val="5000"/>
              </a:lnSpc>
              <a:buNone/>
            </a:pPr>
            <a:r>
              <a:rPr lang="en-US" altLang="zh-CN" sz="3200" dirty="0">
                <a:solidFill>
                  <a:schemeClr val="tx1"/>
                </a:solidFill>
              </a:rPr>
              <a:t> </a:t>
            </a:r>
            <a:r>
              <a:rPr lang="en-US" altLang="zh-CN" sz="3200" dirty="0" smtClean="0">
                <a:solidFill>
                  <a:schemeClr val="tx1"/>
                </a:solidFill>
              </a:rPr>
              <a:t>   </a:t>
            </a:r>
            <a:r>
              <a:rPr lang="zh-CN" altLang="en-US" sz="3200" b="1" dirty="0">
                <a:solidFill>
                  <a:schemeClr val="tx1"/>
                </a:solidFill>
              </a:rPr>
              <a:t>采购程序</a:t>
            </a:r>
            <a:r>
              <a:rPr lang="zh-CN" altLang="en-US" sz="3200" dirty="0" smtClean="0">
                <a:solidFill>
                  <a:schemeClr val="tx1"/>
                </a:solidFill>
              </a:rPr>
              <a:t>：</a:t>
            </a:r>
            <a:r>
              <a:rPr lang="zh-CN" altLang="en-US" sz="2800" dirty="0" smtClean="0">
                <a:solidFill>
                  <a:schemeClr val="tx1"/>
                </a:solidFill>
              </a:rPr>
              <a:t>电子卖场官网（大企业</a:t>
            </a:r>
            <a:r>
              <a:rPr lang="en-US" altLang="zh-CN" sz="2800" dirty="0" smtClean="0">
                <a:solidFill>
                  <a:schemeClr val="tx1"/>
                </a:solidFill>
              </a:rPr>
              <a:t>6</a:t>
            </a:r>
            <a:r>
              <a:rPr lang="zh-CN" altLang="en-US" sz="2800" dirty="0" smtClean="0">
                <a:solidFill>
                  <a:schemeClr val="tx1"/>
                </a:solidFill>
              </a:rPr>
              <a:t>家，中小微企业</a:t>
            </a:r>
            <a:r>
              <a:rPr lang="en-US" altLang="zh-CN" sz="2800" dirty="0" smtClean="0">
                <a:solidFill>
                  <a:schemeClr val="tx1"/>
                </a:solidFill>
              </a:rPr>
              <a:t>22</a:t>
            </a:r>
            <a:r>
              <a:rPr lang="zh-CN" altLang="en-US" sz="2800" dirty="0" smtClean="0">
                <a:solidFill>
                  <a:schemeClr val="tx1"/>
                </a:solidFill>
              </a:rPr>
              <a:t>家）查询产品及型号</a:t>
            </a:r>
            <a:r>
              <a:rPr lang="en-US" altLang="zh-CN" sz="2800" dirty="0" smtClean="0">
                <a:solidFill>
                  <a:schemeClr val="tx1"/>
                </a:solidFill>
              </a:rPr>
              <a:t>——</a:t>
            </a:r>
            <a:r>
              <a:rPr lang="zh-CN" altLang="en-US" sz="2800" dirty="0" smtClean="0">
                <a:solidFill>
                  <a:schemeClr val="tx1"/>
                </a:solidFill>
              </a:rPr>
              <a:t>填写</a:t>
            </a:r>
            <a:r>
              <a:rPr lang="en-US" altLang="zh-CN" sz="2800" dirty="0">
                <a:solidFill>
                  <a:schemeClr val="tx1"/>
                </a:solidFill>
              </a:rPr>
              <a:t>《</a:t>
            </a:r>
            <a:r>
              <a:rPr lang="zh-CN" altLang="en-US" sz="2800" dirty="0">
                <a:solidFill>
                  <a:schemeClr val="tx1"/>
                </a:solidFill>
              </a:rPr>
              <a:t>中央国家机关电子卖场采购确认单</a:t>
            </a:r>
            <a:r>
              <a:rPr lang="en-US" altLang="zh-CN" sz="2800" dirty="0" smtClean="0">
                <a:solidFill>
                  <a:schemeClr val="tx1"/>
                </a:solidFill>
              </a:rPr>
              <a:t>》——</a:t>
            </a:r>
            <a:r>
              <a:rPr lang="zh-CN" altLang="en-US" sz="2800" dirty="0" smtClean="0">
                <a:solidFill>
                  <a:schemeClr val="tx1"/>
                </a:solidFill>
              </a:rPr>
              <a:t>电子</a:t>
            </a:r>
            <a:r>
              <a:rPr lang="zh-CN" altLang="en-US" sz="2800" dirty="0">
                <a:solidFill>
                  <a:schemeClr val="tx1"/>
                </a:solidFill>
              </a:rPr>
              <a:t>卖场按照下单信息在</a:t>
            </a:r>
            <a:r>
              <a:rPr lang="en-US" altLang="zh-CN" sz="2800" dirty="0">
                <a:solidFill>
                  <a:schemeClr val="tx1"/>
                </a:solidFill>
              </a:rPr>
              <a:t>2</a:t>
            </a:r>
            <a:r>
              <a:rPr lang="zh-CN" altLang="en-US" sz="2800" dirty="0">
                <a:solidFill>
                  <a:schemeClr val="tx1"/>
                </a:solidFill>
              </a:rPr>
              <a:t>个工作日内完成备货、</a:t>
            </a:r>
            <a:r>
              <a:rPr lang="zh-CN" altLang="en-US" sz="2800" dirty="0" smtClean="0">
                <a:solidFill>
                  <a:schemeClr val="tx1"/>
                </a:solidFill>
              </a:rPr>
              <a:t>配送等。</a:t>
            </a:r>
            <a:endParaRPr lang="zh-CN" altLang="zh-CN" sz="2800" dirty="0">
              <a:solidFill>
                <a:schemeClr val="tx1"/>
              </a:solidFill>
            </a:endParaRPr>
          </a:p>
        </p:txBody>
      </p:sp>
    </p:spTree>
    <p:extLst>
      <p:ext uri="{BB962C8B-B14F-4D97-AF65-F5344CB8AC3E}">
        <p14:creationId xmlns:p14="http://schemas.microsoft.com/office/powerpoint/2010/main" val="1133611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内容占位符 2"/>
          <p:cNvGraphicFramePr>
            <a:graphicFrameLocks noGrp="1"/>
          </p:cNvGraphicFramePr>
          <p:nvPr>
            <p:ph idx="1"/>
            <p:extLst>
              <p:ext uri="{D42A27DB-BD31-4B8C-83A1-F6EECF244321}">
                <p14:modId xmlns:p14="http://schemas.microsoft.com/office/powerpoint/2010/main" val="2839573305"/>
              </p:ext>
            </p:extLst>
          </p:nvPr>
        </p:nvGraphicFramePr>
        <p:xfrm>
          <a:off x="683569" y="980726"/>
          <a:ext cx="8208912" cy="5400600"/>
        </p:xfrm>
        <a:graphic>
          <a:graphicData uri="http://schemas.openxmlformats.org/drawingml/2006/table">
            <a:tbl>
              <a:tblPr>
                <a:tableStyleId>{5C22544A-7EE6-4342-B048-85BDC9FD1C3A}</a:tableStyleId>
              </a:tblPr>
              <a:tblGrid>
                <a:gridCol w="915505">
                  <a:extLst>
                    <a:ext uri="{9D8B030D-6E8A-4147-A177-3AD203B41FA5}">
                      <a16:colId xmlns:a16="http://schemas.microsoft.com/office/drawing/2014/main" xmlns="" val="20000"/>
                    </a:ext>
                  </a:extLst>
                </a:gridCol>
                <a:gridCol w="222734">
                  <a:extLst>
                    <a:ext uri="{9D8B030D-6E8A-4147-A177-3AD203B41FA5}">
                      <a16:colId xmlns:a16="http://schemas.microsoft.com/office/drawing/2014/main" xmlns="" val="20001"/>
                    </a:ext>
                  </a:extLst>
                </a:gridCol>
                <a:gridCol w="222734">
                  <a:extLst>
                    <a:ext uri="{9D8B030D-6E8A-4147-A177-3AD203B41FA5}">
                      <a16:colId xmlns:a16="http://schemas.microsoft.com/office/drawing/2014/main" xmlns="" val="20002"/>
                    </a:ext>
                  </a:extLst>
                </a:gridCol>
                <a:gridCol w="1460159">
                  <a:extLst>
                    <a:ext uri="{9D8B030D-6E8A-4147-A177-3AD203B41FA5}">
                      <a16:colId xmlns:a16="http://schemas.microsoft.com/office/drawing/2014/main" xmlns="" val="20003"/>
                    </a:ext>
                  </a:extLst>
                </a:gridCol>
                <a:gridCol w="868012">
                  <a:extLst>
                    <a:ext uri="{9D8B030D-6E8A-4147-A177-3AD203B41FA5}">
                      <a16:colId xmlns:a16="http://schemas.microsoft.com/office/drawing/2014/main" xmlns="" val="20004"/>
                    </a:ext>
                  </a:extLst>
                </a:gridCol>
                <a:gridCol w="1295450">
                  <a:extLst>
                    <a:ext uri="{9D8B030D-6E8A-4147-A177-3AD203B41FA5}">
                      <a16:colId xmlns:a16="http://schemas.microsoft.com/office/drawing/2014/main" xmlns="" val="20005"/>
                    </a:ext>
                  </a:extLst>
                </a:gridCol>
                <a:gridCol w="222734">
                  <a:extLst>
                    <a:ext uri="{9D8B030D-6E8A-4147-A177-3AD203B41FA5}">
                      <a16:colId xmlns:a16="http://schemas.microsoft.com/office/drawing/2014/main" xmlns="" val="20006"/>
                    </a:ext>
                  </a:extLst>
                </a:gridCol>
                <a:gridCol w="222734">
                  <a:extLst>
                    <a:ext uri="{9D8B030D-6E8A-4147-A177-3AD203B41FA5}">
                      <a16:colId xmlns:a16="http://schemas.microsoft.com/office/drawing/2014/main" xmlns="" val="20007"/>
                    </a:ext>
                  </a:extLst>
                </a:gridCol>
                <a:gridCol w="1046869">
                  <a:extLst>
                    <a:ext uri="{9D8B030D-6E8A-4147-A177-3AD203B41FA5}">
                      <a16:colId xmlns:a16="http://schemas.microsoft.com/office/drawing/2014/main" xmlns="" val="20008"/>
                    </a:ext>
                  </a:extLst>
                </a:gridCol>
                <a:gridCol w="1731981">
                  <a:extLst>
                    <a:ext uri="{9D8B030D-6E8A-4147-A177-3AD203B41FA5}">
                      <a16:colId xmlns:a16="http://schemas.microsoft.com/office/drawing/2014/main" xmlns="" val="20009"/>
                    </a:ext>
                  </a:extLst>
                </a:gridCol>
              </a:tblGrid>
              <a:tr h="437025">
                <a:tc>
                  <a:txBody>
                    <a:bodyPr/>
                    <a:lstStyle/>
                    <a:p>
                      <a:pPr algn="ctr">
                        <a:spcAft>
                          <a:spcPts val="0"/>
                        </a:spcAft>
                      </a:pPr>
                      <a:r>
                        <a:rPr lang="zh-CN" sz="1200" kern="0" dirty="0">
                          <a:effectLst/>
                        </a:rPr>
                        <a:t>采购单位</a:t>
                      </a:r>
                      <a:endParaRPr lang="zh-CN" sz="1050" kern="100" dirty="0">
                        <a:effectLst/>
                        <a:latin typeface="Calibri"/>
                        <a:ea typeface="宋体"/>
                        <a:cs typeface="Times New Roman"/>
                      </a:endParaRPr>
                    </a:p>
                  </a:txBody>
                  <a:tcPr marL="68580" marR="68580" marT="0" marB="0" anchor="ctr"/>
                </a:tc>
                <a:tc gridSpan="2">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a:effectLst/>
                        </a:rPr>
                        <a:t>委托时间</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联系人</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a:effectLst/>
                        </a:rPr>
                        <a:t>电话</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0"/>
                  </a:ext>
                </a:extLst>
              </a:tr>
              <a:tr h="1092562">
                <a:tc>
                  <a:txBody>
                    <a:bodyPr/>
                    <a:lstStyle/>
                    <a:p>
                      <a:pPr algn="ctr">
                        <a:spcAft>
                          <a:spcPts val="0"/>
                        </a:spcAft>
                      </a:pPr>
                      <a:r>
                        <a:rPr lang="zh-CN" sz="1200" kern="0">
                          <a:effectLst/>
                        </a:rPr>
                        <a:t>品类</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zh-CN" sz="1200" kern="0">
                          <a:effectLst/>
                        </a:rPr>
                        <a:t>品牌</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dirty="0">
                          <a:effectLst/>
                        </a:rPr>
                        <a:t>型号</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zh-CN" sz="1200" kern="0" dirty="0">
                          <a:effectLst/>
                        </a:rPr>
                        <a:t>数量</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zh-CN" sz="1200" kern="0" dirty="0">
                          <a:effectLst/>
                        </a:rPr>
                        <a:t>单价（元）</a:t>
                      </a:r>
                      <a:endParaRPr lang="zh-CN" sz="1050" kern="100" dirty="0">
                        <a:effectLst/>
                        <a:latin typeface="Calibri"/>
                        <a:ea typeface="宋体"/>
                        <a:cs typeface="Times New Roman"/>
                      </a:endParaRPr>
                    </a:p>
                  </a:txBody>
                  <a:tcPr marL="68580" marR="68580" marT="0" marB="0" anchor="ctr"/>
                </a:tc>
                <a:tc gridSpan="2">
                  <a:txBody>
                    <a:bodyPr/>
                    <a:lstStyle/>
                    <a:p>
                      <a:pPr algn="ctr">
                        <a:spcAft>
                          <a:spcPts val="0"/>
                        </a:spcAft>
                      </a:pPr>
                      <a:r>
                        <a:rPr lang="zh-CN" sz="1200" kern="0" dirty="0">
                          <a:effectLst/>
                        </a:rPr>
                        <a:t>金额（元）</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zh-CN" sz="1200" kern="0" dirty="0">
                          <a:effectLst/>
                        </a:rPr>
                        <a:t>优惠率</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实际采购金额</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1"/>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2"/>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3"/>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4"/>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5"/>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6"/>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7"/>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8"/>
                  </a:ext>
                </a:extLst>
              </a:tr>
              <a:tr h="218513">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gridSpan="2">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9"/>
                  </a:ext>
                </a:extLst>
              </a:tr>
              <a:tr h="437025">
                <a:tc>
                  <a:txBody>
                    <a:bodyPr/>
                    <a:lstStyle/>
                    <a:p>
                      <a:pPr algn="ctr">
                        <a:spcAft>
                          <a:spcPts val="0"/>
                        </a:spcAft>
                      </a:pPr>
                      <a:r>
                        <a:rPr lang="zh-CN" sz="1200" kern="0">
                          <a:effectLst/>
                        </a:rPr>
                        <a:t>安装时间</a:t>
                      </a:r>
                      <a:endParaRPr lang="zh-CN" sz="1050" kern="100">
                        <a:effectLst/>
                        <a:latin typeface="Calibri"/>
                        <a:ea typeface="宋体"/>
                        <a:cs typeface="Times New Roman"/>
                      </a:endParaRPr>
                    </a:p>
                  </a:txBody>
                  <a:tcPr marL="68580" marR="68580" marT="0" marB="0" anchor="ctr"/>
                </a:tc>
                <a:tc gridSpan="3">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zh-CN" sz="1200" kern="0">
                          <a:effectLst/>
                        </a:rPr>
                        <a:t>安装地点</a:t>
                      </a:r>
                      <a:endParaRPr lang="zh-CN" sz="1050" kern="100">
                        <a:effectLst/>
                        <a:latin typeface="Calibri"/>
                        <a:ea typeface="宋体"/>
                        <a:cs typeface="Times New Roman"/>
                      </a:endParaRPr>
                    </a:p>
                  </a:txBody>
                  <a:tcPr marL="68580" marR="68580" marT="0" marB="0" anchor="ctr"/>
                </a:tc>
                <a:tc gridSpan="5">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0"/>
                  </a:ext>
                </a:extLst>
              </a:tr>
              <a:tr h="874049">
                <a:tc gridSpan="3">
                  <a:txBody>
                    <a:bodyPr/>
                    <a:lstStyle/>
                    <a:p>
                      <a:pPr algn="l">
                        <a:spcAft>
                          <a:spcPts val="0"/>
                        </a:spcAft>
                      </a:pPr>
                      <a:r>
                        <a:rPr lang="en-US" altLang="zh-CN" sz="1200" kern="0" dirty="0" smtClean="0">
                          <a:effectLst/>
                        </a:rPr>
                        <a:t>   </a:t>
                      </a:r>
                      <a:r>
                        <a:rPr lang="zh-CN" sz="1200" kern="0" dirty="0" smtClean="0">
                          <a:effectLst/>
                        </a:rPr>
                        <a:t>安装</a:t>
                      </a:r>
                      <a:r>
                        <a:rPr lang="zh-CN" sz="1200" kern="0" dirty="0">
                          <a:effectLst/>
                        </a:rPr>
                        <a:t>人</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gridSpan="2">
                  <a:txBody>
                    <a:bodyPr/>
                    <a:lstStyle/>
                    <a:p>
                      <a:pPr algn="ctr">
                        <a:spcAft>
                          <a:spcPts val="0"/>
                        </a:spcAft>
                      </a:pPr>
                      <a:r>
                        <a:rPr lang="zh-CN" sz="1200" kern="0">
                          <a:effectLst/>
                        </a:rPr>
                        <a:t>合计金额</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gridSpan="2">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extLst>
                  <a:ext uri="{0D108BD9-81ED-4DB2-BD59-A6C34878D82A}">
                    <a16:rowId xmlns:a16="http://schemas.microsoft.com/office/drawing/2014/main" xmlns="" val="10011"/>
                  </a:ext>
                </a:extLst>
              </a:tr>
              <a:tr h="342943">
                <a:tc gridSpan="10">
                  <a:txBody>
                    <a:bodyPr/>
                    <a:lstStyle/>
                    <a:p>
                      <a:pPr algn="l">
                        <a:spcAft>
                          <a:spcPts val="0"/>
                        </a:spcAft>
                      </a:pPr>
                      <a:r>
                        <a:rPr lang="en-US" altLang="zh-CN" sz="1200" kern="0" dirty="0" smtClean="0">
                          <a:effectLst/>
                        </a:rPr>
                        <a:t> </a:t>
                      </a:r>
                      <a:r>
                        <a:rPr lang="zh-CN" sz="1200" kern="0" dirty="0" smtClean="0">
                          <a:effectLst/>
                        </a:rPr>
                        <a:t>其它</a:t>
                      </a:r>
                      <a:r>
                        <a:rPr lang="zh-CN" sz="1200" kern="0" dirty="0">
                          <a:effectLst/>
                        </a:rPr>
                        <a:t>要求：</a:t>
                      </a:r>
                      <a:endParaRPr lang="zh-CN" sz="105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2"/>
                  </a:ext>
                </a:extLst>
              </a:tr>
              <a:tr h="468892">
                <a:tc gridSpan="2">
                  <a:txBody>
                    <a:bodyPr/>
                    <a:lstStyle/>
                    <a:p>
                      <a:pPr algn="l">
                        <a:spcAft>
                          <a:spcPts val="0"/>
                        </a:spcAft>
                      </a:pPr>
                      <a:r>
                        <a:rPr lang="zh-CN" sz="1200" kern="0" dirty="0">
                          <a:effectLst/>
                        </a:rPr>
                        <a:t>验收单编号</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gridSpan="5">
                  <a:txBody>
                    <a:bodyPr/>
                    <a:lstStyle/>
                    <a:p>
                      <a:pPr algn="ctr">
                        <a:spcAft>
                          <a:spcPts val="0"/>
                        </a:spcAft>
                      </a:pPr>
                      <a:r>
                        <a:rPr lang="en-US" sz="1200" kern="0">
                          <a:effectLst/>
                        </a:rPr>
                        <a:t> </a:t>
                      </a:r>
                      <a:endParaRPr lang="zh-CN" sz="105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l">
                        <a:spcAft>
                          <a:spcPts val="0"/>
                        </a:spcAft>
                      </a:pPr>
                      <a:r>
                        <a:rPr lang="zh-CN" sz="1200" kern="0" dirty="0">
                          <a:effectLst/>
                        </a:rPr>
                        <a:t>验收人</a:t>
                      </a:r>
                      <a:endParaRPr lang="zh-CN" sz="1050" kern="100" dirty="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dirty="0">
                          <a:effectLst/>
                        </a:rPr>
                        <a:t> </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13"/>
                  </a:ext>
                </a:extLst>
              </a:tr>
            </a:tbl>
          </a:graphicData>
        </a:graphic>
      </p:graphicFrame>
      <p:sp>
        <p:nvSpPr>
          <p:cNvPr id="6" name="Rectangle 1"/>
          <p:cNvSpPr>
            <a:spLocks noChangeArrowheads="1"/>
          </p:cNvSpPr>
          <p:nvPr/>
        </p:nvSpPr>
        <p:spPr bwMode="auto">
          <a:xfrm>
            <a:off x="1619672" y="267273"/>
            <a:ext cx="6107062"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zh-CN" sz="2200" b="0" i="0" u="none" strike="noStrike" cap="none" normalizeH="0" baseline="0" dirty="0" smtClean="0">
                <a:ln>
                  <a:noFill/>
                </a:ln>
                <a:solidFill>
                  <a:schemeClr val="tx1"/>
                </a:solidFill>
                <a:effectLst/>
                <a:latin typeface="+mn-ea"/>
                <a:cs typeface="宋体" pitchFamily="2" charset="-122"/>
              </a:rPr>
              <a:t>中央国家机关电子卖场采购确认单</a:t>
            </a:r>
            <a:endParaRPr kumimoji="0" lang="zh-CN" altLang="zh-CN" sz="600" b="0" i="0" u="none" strike="noStrike" cap="none" normalizeH="0" baseline="0" dirty="0" smtClean="0">
              <a:ln>
                <a:noFill/>
              </a:ln>
              <a:solidFill>
                <a:schemeClr val="tx1"/>
              </a:solidFill>
              <a:effectLst/>
              <a:latin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dirty="0" smtClean="0">
                <a:ln>
                  <a:noFill/>
                </a:ln>
                <a:solidFill>
                  <a:schemeClr val="tx1"/>
                </a:solidFill>
                <a:effectLst/>
                <a:latin typeface="+mn-ea"/>
                <a:cs typeface="宋体" pitchFamily="2" charset="-122"/>
              </a:rPr>
              <a:t>用户单位（盖章处） ：</a:t>
            </a:r>
            <a:r>
              <a:rPr kumimoji="0" lang="zh-CN" altLang="en-US" sz="1200" b="0" i="0" u="none" strike="noStrike" cap="none" normalizeH="0" baseline="0" dirty="0" smtClean="0">
                <a:ln>
                  <a:noFill/>
                </a:ln>
                <a:solidFill>
                  <a:schemeClr val="tx1"/>
                </a:solidFill>
                <a:effectLst/>
                <a:latin typeface="+mn-ea"/>
                <a:cs typeface="宋体" pitchFamily="2" charset="-122"/>
              </a:rPr>
              <a:t>                                                                                         年    月    日</a:t>
            </a:r>
            <a:endParaRPr kumimoji="0" lang="zh-CN" altLang="en-US" sz="1800" b="0" i="0" u="none" strike="noStrike" cap="none" normalizeH="0" baseline="0" dirty="0" smtClean="0">
              <a:ln>
                <a:noFill/>
              </a:ln>
              <a:solidFill>
                <a:schemeClr val="tx1"/>
              </a:solidFill>
              <a:effectLst/>
              <a:latin typeface="+mn-ea"/>
              <a:cs typeface="宋体" pitchFamily="2" charset="-122"/>
            </a:endParaRPr>
          </a:p>
        </p:txBody>
      </p:sp>
    </p:spTree>
    <p:extLst>
      <p:ext uri="{BB962C8B-B14F-4D97-AF65-F5344CB8AC3E}">
        <p14:creationId xmlns:p14="http://schemas.microsoft.com/office/powerpoint/2010/main" val="3020240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692696"/>
            <a:ext cx="7920881" cy="5544616"/>
          </a:xfrm>
        </p:spPr>
        <p:txBody>
          <a:bodyPr>
            <a:normAutofit/>
          </a:bodyPr>
          <a:lstStyle/>
          <a:p>
            <a:pPr marL="0" indent="0">
              <a:lnSpc>
                <a:spcPts val="4500"/>
              </a:lnSpc>
              <a:buNone/>
            </a:pPr>
            <a:r>
              <a:rPr lang="en-US" altLang="zh-CN" sz="3600" b="1" dirty="0" smtClean="0">
                <a:latin typeface="+mn-ea"/>
              </a:rPr>
              <a:t>1.3</a:t>
            </a:r>
            <a:r>
              <a:rPr lang="zh-CN" altLang="en-US" sz="3600" b="1" dirty="0" smtClean="0">
                <a:latin typeface="+mn-ea"/>
              </a:rPr>
              <a:t>协议供货</a:t>
            </a:r>
            <a:endParaRPr lang="en-US" altLang="zh-CN" sz="3600" b="1" dirty="0" smtClean="0">
              <a:latin typeface="+mn-ea"/>
            </a:endParaRPr>
          </a:p>
          <a:p>
            <a:pPr marL="0" indent="0">
              <a:lnSpc>
                <a:spcPts val="4500"/>
              </a:lnSpc>
              <a:buNone/>
            </a:pPr>
            <a:r>
              <a:rPr lang="zh-CN" altLang="en-US" sz="3600" b="1" dirty="0" smtClean="0">
                <a:solidFill>
                  <a:schemeClr val="tx1"/>
                </a:solidFill>
              </a:rPr>
              <a:t>    </a:t>
            </a:r>
            <a:r>
              <a:rPr lang="zh-CN" altLang="en-US" sz="3200" b="1" dirty="0" smtClean="0">
                <a:solidFill>
                  <a:schemeClr val="tx1"/>
                </a:solidFill>
              </a:rPr>
              <a:t>采购品目</a:t>
            </a:r>
            <a:r>
              <a:rPr lang="zh-CN" altLang="en-US" sz="3500" b="1" dirty="0" smtClean="0">
                <a:solidFill>
                  <a:schemeClr val="tx1"/>
                </a:solidFill>
              </a:rPr>
              <a:t>：</a:t>
            </a:r>
            <a:r>
              <a:rPr lang="zh-CN" altLang="en-US" sz="2800" dirty="0"/>
              <a:t>计算机软件、服务器、计算机网络设备、视频会议系统及会议室音频系统；</a:t>
            </a:r>
            <a:endParaRPr lang="en-US" altLang="zh-CN" sz="2800" dirty="0"/>
          </a:p>
          <a:p>
            <a:pPr marL="0" indent="0">
              <a:lnSpc>
                <a:spcPts val="4500"/>
              </a:lnSpc>
              <a:buNone/>
            </a:pPr>
            <a:r>
              <a:rPr lang="en-US" altLang="zh-CN" sz="3200" dirty="0">
                <a:solidFill>
                  <a:schemeClr val="tx1"/>
                </a:solidFill>
              </a:rPr>
              <a:t> </a:t>
            </a:r>
            <a:r>
              <a:rPr lang="en-US" altLang="zh-CN" sz="3200" dirty="0" smtClean="0">
                <a:solidFill>
                  <a:schemeClr val="tx1"/>
                </a:solidFill>
              </a:rPr>
              <a:t>    </a:t>
            </a:r>
            <a:r>
              <a:rPr lang="zh-CN" altLang="en-US" sz="3200" b="1" dirty="0" smtClean="0">
                <a:solidFill>
                  <a:schemeClr val="tx1"/>
                </a:solidFill>
              </a:rPr>
              <a:t>适用</a:t>
            </a:r>
            <a:r>
              <a:rPr lang="zh-CN" altLang="en-US" sz="3200" b="1" dirty="0">
                <a:solidFill>
                  <a:schemeClr val="tx1"/>
                </a:solidFill>
              </a:rPr>
              <a:t>条件</a:t>
            </a:r>
            <a:r>
              <a:rPr lang="zh-CN" altLang="en-US" sz="3200" b="1" dirty="0" smtClean="0">
                <a:solidFill>
                  <a:schemeClr val="tx1"/>
                </a:solidFill>
              </a:rPr>
              <a:t>：</a:t>
            </a:r>
            <a:r>
              <a:rPr lang="zh-CN" altLang="en-US" sz="2800" dirty="0"/>
              <a:t>预算金额在</a:t>
            </a:r>
            <a:r>
              <a:rPr lang="en-US" altLang="zh-CN" sz="2800" dirty="0"/>
              <a:t>100</a:t>
            </a:r>
            <a:r>
              <a:rPr lang="zh-CN" altLang="en-US" sz="2800" dirty="0"/>
              <a:t>万元以下的采购</a:t>
            </a:r>
            <a:r>
              <a:rPr lang="zh-CN" altLang="en-US" sz="2800" dirty="0" smtClean="0"/>
              <a:t>项目；</a:t>
            </a:r>
            <a:endParaRPr lang="en-US" altLang="zh-CN" sz="2800" dirty="0" smtClean="0"/>
          </a:p>
          <a:p>
            <a:pPr marL="0" indent="0">
              <a:lnSpc>
                <a:spcPts val="4500"/>
              </a:lnSpc>
              <a:buNone/>
            </a:pPr>
            <a:r>
              <a:rPr lang="zh-CN" altLang="en-US" sz="3600" b="1" dirty="0" smtClean="0">
                <a:solidFill>
                  <a:schemeClr val="tx1"/>
                </a:solidFill>
              </a:rPr>
              <a:t>    </a:t>
            </a:r>
            <a:r>
              <a:rPr lang="zh-CN" altLang="en-US" sz="3200" b="1" dirty="0" smtClean="0">
                <a:solidFill>
                  <a:schemeClr val="tx1"/>
                </a:solidFill>
              </a:rPr>
              <a:t>采购</a:t>
            </a:r>
            <a:r>
              <a:rPr lang="zh-CN" altLang="en-US" sz="3200" b="1" dirty="0">
                <a:solidFill>
                  <a:schemeClr val="tx1"/>
                </a:solidFill>
              </a:rPr>
              <a:t>程序</a:t>
            </a:r>
            <a:r>
              <a:rPr lang="zh-CN" altLang="en-US" sz="3200" dirty="0" smtClean="0">
                <a:solidFill>
                  <a:schemeClr val="tx1"/>
                </a:solidFill>
              </a:rPr>
              <a:t>：</a:t>
            </a:r>
            <a:r>
              <a:rPr lang="zh-CN" altLang="en-US" sz="2800" dirty="0" smtClean="0"/>
              <a:t>登录</a:t>
            </a:r>
            <a:r>
              <a:rPr lang="zh-CN" altLang="en-US" sz="2800" dirty="0"/>
              <a:t>中央政府采购</a:t>
            </a:r>
            <a:r>
              <a:rPr lang="zh-CN" altLang="en-US" sz="2800" dirty="0" smtClean="0"/>
              <a:t>网查询拟采购的商品</a:t>
            </a:r>
            <a:r>
              <a:rPr lang="en-US" altLang="zh-CN" sz="2800" dirty="0" smtClean="0"/>
              <a:t>——</a:t>
            </a:r>
            <a:r>
              <a:rPr lang="zh-CN" altLang="en-US" sz="2800" dirty="0" smtClean="0"/>
              <a:t>网上订购</a:t>
            </a:r>
            <a:r>
              <a:rPr lang="en-US" altLang="zh-CN" sz="2800" dirty="0" smtClean="0"/>
              <a:t>——</a:t>
            </a:r>
            <a:r>
              <a:rPr lang="zh-CN" altLang="en-US" sz="2800" dirty="0" smtClean="0"/>
              <a:t>供应商确认信息、备货、配送等。</a:t>
            </a:r>
            <a:endParaRPr lang="zh-CN" altLang="zh-CN" sz="2800" dirty="0"/>
          </a:p>
        </p:txBody>
      </p:sp>
    </p:spTree>
    <p:extLst>
      <p:ext uri="{BB962C8B-B14F-4D97-AF65-F5344CB8AC3E}">
        <p14:creationId xmlns:p14="http://schemas.microsoft.com/office/powerpoint/2010/main" val="3107570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692696"/>
            <a:ext cx="7920881" cy="5544616"/>
          </a:xfrm>
        </p:spPr>
        <p:txBody>
          <a:bodyPr>
            <a:normAutofit/>
          </a:bodyPr>
          <a:lstStyle/>
          <a:p>
            <a:pPr marL="0" indent="0">
              <a:lnSpc>
                <a:spcPts val="4500"/>
              </a:lnSpc>
              <a:buNone/>
            </a:pPr>
            <a:r>
              <a:rPr lang="en-US" altLang="zh-CN" sz="3200" b="1" dirty="0" smtClean="0">
                <a:latin typeface="+mn-ea"/>
              </a:rPr>
              <a:t>1.4</a:t>
            </a:r>
            <a:r>
              <a:rPr lang="zh-CN" altLang="en-US" sz="3200" b="1" dirty="0" smtClean="0">
                <a:latin typeface="+mn-ea"/>
              </a:rPr>
              <a:t>定点采购</a:t>
            </a:r>
            <a:endParaRPr lang="en-US" altLang="zh-CN" sz="3200" b="1" dirty="0" smtClean="0">
              <a:latin typeface="+mn-ea"/>
            </a:endParaRPr>
          </a:p>
          <a:p>
            <a:pPr marL="0" indent="0">
              <a:lnSpc>
                <a:spcPts val="4500"/>
              </a:lnSpc>
              <a:buNone/>
            </a:pPr>
            <a:r>
              <a:rPr lang="zh-CN" altLang="en-US" sz="3600" b="1" dirty="0" smtClean="0">
                <a:solidFill>
                  <a:schemeClr val="tx1"/>
                </a:solidFill>
              </a:rPr>
              <a:t>    </a:t>
            </a:r>
            <a:r>
              <a:rPr lang="zh-CN" altLang="en-US" sz="3200" b="1" dirty="0" smtClean="0">
                <a:solidFill>
                  <a:schemeClr val="tx1"/>
                </a:solidFill>
              </a:rPr>
              <a:t>采购品目：</a:t>
            </a:r>
            <a:r>
              <a:rPr lang="zh-CN" altLang="en-US" sz="2800" dirty="0" smtClean="0"/>
              <a:t>办公家具、印刷；</a:t>
            </a:r>
            <a:endParaRPr lang="en-US" altLang="zh-CN" sz="2800" dirty="0"/>
          </a:p>
          <a:p>
            <a:pPr marL="0" indent="0">
              <a:lnSpc>
                <a:spcPts val="4500"/>
              </a:lnSpc>
              <a:buNone/>
            </a:pPr>
            <a:r>
              <a:rPr lang="en-US" altLang="zh-CN" sz="3200" b="1" dirty="0">
                <a:solidFill>
                  <a:schemeClr val="tx1"/>
                </a:solidFill>
              </a:rPr>
              <a:t>    </a:t>
            </a:r>
            <a:r>
              <a:rPr lang="en-US" altLang="zh-CN" sz="3200" b="1" dirty="0" smtClean="0">
                <a:solidFill>
                  <a:schemeClr val="tx1"/>
                </a:solidFill>
              </a:rPr>
              <a:t> </a:t>
            </a:r>
            <a:r>
              <a:rPr lang="zh-CN" altLang="en-US" sz="3200" b="1" dirty="0" smtClean="0">
                <a:solidFill>
                  <a:schemeClr val="tx1"/>
                </a:solidFill>
              </a:rPr>
              <a:t>适用</a:t>
            </a:r>
            <a:r>
              <a:rPr lang="zh-CN" altLang="en-US" sz="3200" b="1" dirty="0">
                <a:solidFill>
                  <a:schemeClr val="tx1"/>
                </a:solidFill>
              </a:rPr>
              <a:t>条件：</a:t>
            </a:r>
            <a:r>
              <a:rPr lang="zh-CN" altLang="en-US" sz="2800" dirty="0"/>
              <a:t>预算金额在</a:t>
            </a:r>
            <a:r>
              <a:rPr lang="en-US" altLang="zh-CN" sz="2800" dirty="0"/>
              <a:t>100</a:t>
            </a:r>
            <a:r>
              <a:rPr lang="zh-CN" altLang="en-US" sz="2800" dirty="0"/>
              <a:t>万元以下的采购</a:t>
            </a:r>
            <a:r>
              <a:rPr lang="zh-CN" altLang="en-US" sz="2800" dirty="0" smtClean="0"/>
              <a:t>项目；</a:t>
            </a:r>
            <a:endParaRPr lang="en-US" altLang="zh-CN" sz="2800" dirty="0"/>
          </a:p>
          <a:p>
            <a:pPr marL="0" indent="0">
              <a:lnSpc>
                <a:spcPts val="4500"/>
              </a:lnSpc>
              <a:buNone/>
            </a:pPr>
            <a:r>
              <a:rPr lang="en-US" altLang="zh-CN" sz="3600" b="1" dirty="0">
                <a:solidFill>
                  <a:schemeClr val="tx1"/>
                </a:solidFill>
              </a:rPr>
              <a:t>   </a:t>
            </a:r>
            <a:r>
              <a:rPr lang="en-US" altLang="zh-CN" sz="3600" b="1" dirty="0" smtClean="0">
                <a:solidFill>
                  <a:schemeClr val="tx1"/>
                </a:solidFill>
              </a:rPr>
              <a:t> </a:t>
            </a:r>
            <a:r>
              <a:rPr lang="zh-CN" altLang="en-US" sz="3200" b="1" dirty="0">
                <a:solidFill>
                  <a:schemeClr val="tx1"/>
                </a:solidFill>
              </a:rPr>
              <a:t>采购程序：</a:t>
            </a:r>
            <a:r>
              <a:rPr lang="zh-CN" altLang="en-US" sz="2800" dirty="0"/>
              <a:t>按对应品目定点采购通知执行。</a:t>
            </a:r>
            <a:endParaRPr lang="zh-CN" altLang="zh-CN" sz="2800" dirty="0"/>
          </a:p>
        </p:txBody>
      </p:sp>
    </p:spTree>
    <p:extLst>
      <p:ext uri="{BB962C8B-B14F-4D97-AF65-F5344CB8AC3E}">
        <p14:creationId xmlns:p14="http://schemas.microsoft.com/office/powerpoint/2010/main" val="728874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692696"/>
            <a:ext cx="7920881" cy="5544616"/>
          </a:xfrm>
        </p:spPr>
        <p:txBody>
          <a:bodyPr>
            <a:normAutofit/>
          </a:bodyPr>
          <a:lstStyle/>
          <a:p>
            <a:pPr marL="0" indent="0">
              <a:lnSpc>
                <a:spcPts val="4900"/>
              </a:lnSpc>
              <a:buNone/>
            </a:pPr>
            <a:r>
              <a:rPr lang="en-US" altLang="zh-CN" sz="3600" b="1" dirty="0" smtClean="0">
                <a:latin typeface="+mn-ea"/>
              </a:rPr>
              <a:t>1.5</a:t>
            </a:r>
            <a:r>
              <a:rPr lang="zh-CN" altLang="en-US" sz="3600" b="1" dirty="0" smtClean="0">
                <a:latin typeface="+mn-ea"/>
              </a:rPr>
              <a:t>网上竞价</a:t>
            </a:r>
            <a:endParaRPr lang="en-US" altLang="zh-CN" sz="3600" b="1" dirty="0" smtClean="0">
              <a:latin typeface="+mn-ea"/>
            </a:endParaRPr>
          </a:p>
          <a:p>
            <a:pPr marL="0" indent="0">
              <a:lnSpc>
                <a:spcPts val="4900"/>
              </a:lnSpc>
              <a:buNone/>
            </a:pPr>
            <a:r>
              <a:rPr lang="zh-CN" altLang="en-US" sz="3600" b="1" dirty="0" smtClean="0">
                <a:solidFill>
                  <a:schemeClr val="tx1"/>
                </a:solidFill>
              </a:rPr>
              <a:t>    </a:t>
            </a:r>
            <a:r>
              <a:rPr lang="zh-CN" altLang="en-US" sz="3200" b="1" dirty="0" smtClean="0">
                <a:solidFill>
                  <a:schemeClr val="tx1"/>
                </a:solidFill>
              </a:rPr>
              <a:t>采购品目：</a:t>
            </a:r>
            <a:r>
              <a:rPr lang="zh-CN" altLang="zh-CN" sz="2800" dirty="0" smtClean="0"/>
              <a:t>显示器</a:t>
            </a:r>
            <a:r>
              <a:rPr lang="zh-CN" altLang="en-US" sz="2800" dirty="0" smtClean="0"/>
              <a:t>、</a:t>
            </a:r>
            <a:r>
              <a:rPr lang="zh-CN" altLang="zh-CN" sz="2800" dirty="0" smtClean="0"/>
              <a:t>数码相机</a:t>
            </a:r>
            <a:r>
              <a:rPr lang="zh-CN" altLang="en-US" sz="2800" dirty="0" smtClean="0"/>
              <a:t>等</a:t>
            </a:r>
            <a:r>
              <a:rPr lang="en-US" altLang="zh-CN" sz="2800" dirty="0" smtClean="0"/>
              <a:t>22</a:t>
            </a:r>
            <a:r>
              <a:rPr lang="zh-CN" altLang="en-US" sz="2800" dirty="0" smtClean="0"/>
              <a:t>个品目；</a:t>
            </a:r>
            <a:endParaRPr lang="en-US" altLang="zh-CN" sz="2800" dirty="0"/>
          </a:p>
          <a:p>
            <a:pPr marL="0" indent="0">
              <a:lnSpc>
                <a:spcPts val="4900"/>
              </a:lnSpc>
              <a:buNone/>
            </a:pPr>
            <a:r>
              <a:rPr lang="en-US" altLang="zh-CN" sz="3200" b="1" dirty="0">
                <a:solidFill>
                  <a:schemeClr val="tx1"/>
                </a:solidFill>
              </a:rPr>
              <a:t>    </a:t>
            </a:r>
            <a:r>
              <a:rPr lang="zh-CN" altLang="en-US" sz="3200" b="1" dirty="0">
                <a:solidFill>
                  <a:schemeClr val="tx1"/>
                </a:solidFill>
              </a:rPr>
              <a:t>适用条件：</a:t>
            </a:r>
            <a:r>
              <a:rPr lang="zh-CN" altLang="zh-CN" sz="2800" dirty="0"/>
              <a:t>适用于</a:t>
            </a:r>
            <a:r>
              <a:rPr lang="en-US" altLang="zh-CN" sz="2800" dirty="0"/>
              <a:t>50</a:t>
            </a:r>
            <a:r>
              <a:rPr lang="zh-CN" altLang="zh-CN" sz="2800" dirty="0" smtClean="0"/>
              <a:t>万元</a:t>
            </a:r>
            <a:r>
              <a:rPr lang="zh-CN" altLang="en-US" sz="2800" dirty="0" smtClean="0"/>
              <a:t>（不含）人民币</a:t>
            </a:r>
            <a:r>
              <a:rPr lang="zh-CN" altLang="zh-CN" sz="2800" dirty="0" smtClean="0"/>
              <a:t>以下</a:t>
            </a:r>
            <a:r>
              <a:rPr lang="zh-CN" altLang="zh-CN" sz="2800" dirty="0"/>
              <a:t>，规格、标准统一的政府采购项目</a:t>
            </a:r>
            <a:r>
              <a:rPr lang="zh-CN" altLang="en-US" sz="2800" dirty="0"/>
              <a:t>；</a:t>
            </a:r>
            <a:endParaRPr lang="en-US" altLang="zh-CN" sz="2800" dirty="0"/>
          </a:p>
          <a:p>
            <a:pPr marL="0" indent="0">
              <a:lnSpc>
                <a:spcPts val="4900"/>
              </a:lnSpc>
              <a:buNone/>
            </a:pPr>
            <a:r>
              <a:rPr lang="en-US" altLang="zh-CN" sz="3600" b="1" dirty="0">
                <a:solidFill>
                  <a:schemeClr val="tx1"/>
                </a:solidFill>
              </a:rPr>
              <a:t>   </a:t>
            </a:r>
            <a:r>
              <a:rPr lang="en-US" altLang="zh-CN" sz="3600" b="1" dirty="0" smtClean="0">
                <a:solidFill>
                  <a:schemeClr val="tx1"/>
                </a:solidFill>
              </a:rPr>
              <a:t> </a:t>
            </a:r>
            <a:r>
              <a:rPr lang="zh-CN" altLang="en-US" sz="3200" b="1" dirty="0">
                <a:solidFill>
                  <a:schemeClr val="tx1"/>
                </a:solidFill>
              </a:rPr>
              <a:t>采购程序</a:t>
            </a:r>
            <a:r>
              <a:rPr lang="zh-CN" altLang="en-US" sz="3200" b="1" dirty="0" smtClean="0">
                <a:solidFill>
                  <a:schemeClr val="tx1"/>
                </a:solidFill>
              </a:rPr>
              <a:t>：</a:t>
            </a:r>
            <a:r>
              <a:rPr lang="zh-CN" altLang="en-US" sz="2800" dirty="0"/>
              <a:t>中央政府采购网录入采购相关信息</a:t>
            </a:r>
            <a:r>
              <a:rPr lang="en-US" altLang="zh-CN" sz="2800" dirty="0" smtClean="0"/>
              <a:t>——</a:t>
            </a:r>
            <a:r>
              <a:rPr lang="zh-CN" altLang="en-US" sz="2800" dirty="0" smtClean="0"/>
              <a:t>国采中心审核</a:t>
            </a:r>
            <a:r>
              <a:rPr lang="en-US" altLang="zh-CN" sz="2800" dirty="0"/>
              <a:t>——</a:t>
            </a:r>
            <a:r>
              <a:rPr lang="zh-CN" altLang="en-US" sz="2800" dirty="0"/>
              <a:t>发布需求公告</a:t>
            </a:r>
            <a:r>
              <a:rPr lang="en-US" altLang="zh-CN" sz="2800" dirty="0"/>
              <a:t>——</a:t>
            </a:r>
            <a:r>
              <a:rPr lang="zh-CN" altLang="en-US" sz="2800" dirty="0"/>
              <a:t>供应商报价</a:t>
            </a:r>
            <a:r>
              <a:rPr lang="en-US" altLang="zh-CN" sz="2800" dirty="0"/>
              <a:t>——</a:t>
            </a:r>
            <a:r>
              <a:rPr lang="zh-CN" altLang="en-US" sz="2800" dirty="0"/>
              <a:t>选取成交供应商</a:t>
            </a:r>
            <a:r>
              <a:rPr lang="en-US" altLang="zh-CN" sz="2800" dirty="0"/>
              <a:t>——</a:t>
            </a:r>
            <a:r>
              <a:rPr lang="zh-CN" altLang="en-US" sz="2800" dirty="0"/>
              <a:t>国采中心审核</a:t>
            </a:r>
            <a:r>
              <a:rPr lang="en-US" altLang="zh-CN" sz="2800" dirty="0"/>
              <a:t>——</a:t>
            </a:r>
            <a:r>
              <a:rPr lang="zh-CN" altLang="en-US" sz="2800" dirty="0"/>
              <a:t>发布成交公告。</a:t>
            </a:r>
            <a:endParaRPr lang="zh-CN" altLang="zh-CN" sz="2800" dirty="0"/>
          </a:p>
        </p:txBody>
      </p:sp>
    </p:spTree>
    <p:extLst>
      <p:ext uri="{BB962C8B-B14F-4D97-AF65-F5344CB8AC3E}">
        <p14:creationId xmlns:p14="http://schemas.microsoft.com/office/powerpoint/2010/main" val="2377413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idx="1"/>
            <p:extLst>
              <p:ext uri="{D42A27DB-BD31-4B8C-83A1-F6EECF244321}">
                <p14:modId xmlns:p14="http://schemas.microsoft.com/office/powerpoint/2010/main" val="3023805554"/>
              </p:ext>
            </p:extLst>
          </p:nvPr>
        </p:nvGraphicFramePr>
        <p:xfrm>
          <a:off x="323528" y="260348"/>
          <a:ext cx="8424936" cy="6415015"/>
        </p:xfrm>
        <a:graphic>
          <a:graphicData uri="http://schemas.openxmlformats.org/drawingml/2006/table">
            <a:tbl>
              <a:tblPr firstRow="1" firstCol="1" bandRow="1">
                <a:tableStyleId>{5C22544A-7EE6-4342-B048-85BDC9FD1C3A}</a:tableStyleId>
              </a:tblPr>
              <a:tblGrid>
                <a:gridCol w="5196323">
                  <a:extLst>
                    <a:ext uri="{9D8B030D-6E8A-4147-A177-3AD203B41FA5}">
                      <a16:colId xmlns:a16="http://schemas.microsoft.com/office/drawing/2014/main" xmlns="" val="20000"/>
                    </a:ext>
                  </a:extLst>
                </a:gridCol>
                <a:gridCol w="3228613">
                  <a:extLst>
                    <a:ext uri="{9D8B030D-6E8A-4147-A177-3AD203B41FA5}">
                      <a16:colId xmlns:a16="http://schemas.microsoft.com/office/drawing/2014/main" xmlns="" val="20001"/>
                    </a:ext>
                  </a:extLst>
                </a:gridCol>
              </a:tblGrid>
              <a:tr h="271259">
                <a:tc>
                  <a:txBody>
                    <a:bodyPr/>
                    <a:lstStyle/>
                    <a:p>
                      <a:pPr algn="ctr">
                        <a:spcAft>
                          <a:spcPts val="0"/>
                        </a:spcAft>
                      </a:pPr>
                      <a:r>
                        <a:rPr lang="zh-CN" sz="1200" kern="0" dirty="0">
                          <a:effectLst/>
                        </a:rPr>
                        <a:t>可参与网上竞价的品目</a:t>
                      </a:r>
                      <a:endParaRPr lang="zh-CN" sz="1200" kern="100" dirty="0">
                        <a:effectLst/>
                        <a:latin typeface="Calibri"/>
                        <a:ea typeface="宋体"/>
                        <a:cs typeface="Times New Roman"/>
                      </a:endParaRPr>
                    </a:p>
                  </a:txBody>
                  <a:tcPr marL="94393" marR="94393" marT="47196" marB="47196"/>
                </a:tc>
                <a:tc>
                  <a:txBody>
                    <a:bodyPr/>
                    <a:lstStyle/>
                    <a:p>
                      <a:pPr algn="ctr">
                        <a:spcAft>
                          <a:spcPts val="0"/>
                        </a:spcAft>
                      </a:pPr>
                      <a:r>
                        <a:rPr lang="zh-CN" sz="1200" kern="0" dirty="0">
                          <a:effectLst/>
                        </a:rPr>
                        <a:t>备注</a:t>
                      </a:r>
                      <a:endParaRPr lang="zh-CN" sz="1200" kern="100" dirty="0">
                        <a:effectLst/>
                        <a:latin typeface="Calibri"/>
                        <a:ea typeface="宋体"/>
                        <a:cs typeface="Times New Roman"/>
                      </a:endParaRPr>
                    </a:p>
                  </a:txBody>
                  <a:tcPr marL="94393" marR="94393" marT="47196" marB="47196"/>
                </a:tc>
                <a:extLst>
                  <a:ext uri="{0D108BD9-81ED-4DB2-BD59-A6C34878D82A}">
                    <a16:rowId xmlns:a16="http://schemas.microsoft.com/office/drawing/2014/main" xmlns="" val="10000"/>
                  </a:ext>
                </a:extLst>
              </a:tr>
              <a:tr h="271259">
                <a:tc>
                  <a:txBody>
                    <a:bodyPr/>
                    <a:lstStyle/>
                    <a:p>
                      <a:pPr algn="l">
                        <a:spcAft>
                          <a:spcPts val="0"/>
                        </a:spcAft>
                      </a:pPr>
                      <a:r>
                        <a:rPr lang="en-US" sz="1000" kern="0">
                          <a:effectLst/>
                        </a:rPr>
                        <a:t>1</a:t>
                      </a:r>
                      <a:r>
                        <a:rPr lang="zh-CN" sz="1000" kern="0">
                          <a:effectLst/>
                        </a:rPr>
                        <a:t>、工程用投影仪</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1"/>
                  </a:ext>
                </a:extLst>
              </a:tr>
              <a:tr h="271259">
                <a:tc>
                  <a:txBody>
                    <a:bodyPr/>
                    <a:lstStyle/>
                    <a:p>
                      <a:pPr algn="l">
                        <a:spcAft>
                          <a:spcPts val="0"/>
                        </a:spcAft>
                      </a:pPr>
                      <a:r>
                        <a:rPr lang="en-US" sz="1000" kern="0">
                          <a:effectLst/>
                        </a:rPr>
                        <a:t>2</a:t>
                      </a:r>
                      <a:r>
                        <a:rPr lang="zh-CN" sz="1000" kern="0">
                          <a:effectLst/>
                        </a:rPr>
                        <a:t>、条码打印机等专业打印设备</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2"/>
                  </a:ext>
                </a:extLst>
              </a:tr>
              <a:tr h="271259">
                <a:tc>
                  <a:txBody>
                    <a:bodyPr/>
                    <a:lstStyle/>
                    <a:p>
                      <a:pPr algn="l">
                        <a:spcAft>
                          <a:spcPts val="0"/>
                        </a:spcAft>
                      </a:pPr>
                      <a:r>
                        <a:rPr lang="en-US" sz="1000" kern="0">
                          <a:effectLst/>
                        </a:rPr>
                        <a:t>3</a:t>
                      </a:r>
                      <a:r>
                        <a:rPr lang="zh-CN" sz="1000" kern="0">
                          <a:effectLst/>
                        </a:rPr>
                        <a:t>、数码相机及相关配件</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3"/>
                  </a:ext>
                </a:extLst>
              </a:tr>
              <a:tr h="271259">
                <a:tc>
                  <a:txBody>
                    <a:bodyPr/>
                    <a:lstStyle/>
                    <a:p>
                      <a:pPr algn="l">
                        <a:spcAft>
                          <a:spcPts val="0"/>
                        </a:spcAft>
                      </a:pPr>
                      <a:r>
                        <a:rPr lang="en-US" sz="1000" kern="0">
                          <a:effectLst/>
                        </a:rPr>
                        <a:t>4</a:t>
                      </a:r>
                      <a:r>
                        <a:rPr lang="zh-CN" sz="1000" kern="0">
                          <a:effectLst/>
                        </a:rPr>
                        <a:t>、碎纸机</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4"/>
                  </a:ext>
                </a:extLst>
              </a:tr>
              <a:tr h="271259">
                <a:tc>
                  <a:txBody>
                    <a:bodyPr/>
                    <a:lstStyle/>
                    <a:p>
                      <a:pPr algn="l">
                        <a:spcAft>
                          <a:spcPts val="0"/>
                        </a:spcAft>
                      </a:pPr>
                      <a:r>
                        <a:rPr lang="en-US" sz="1000" kern="0">
                          <a:effectLst/>
                        </a:rPr>
                        <a:t>5</a:t>
                      </a:r>
                      <a:r>
                        <a:rPr lang="zh-CN" sz="1000" kern="0">
                          <a:effectLst/>
                        </a:rPr>
                        <a:t>、显示器</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05"/>
                  </a:ext>
                </a:extLst>
              </a:tr>
              <a:tr h="271259">
                <a:tc>
                  <a:txBody>
                    <a:bodyPr/>
                    <a:lstStyle/>
                    <a:p>
                      <a:pPr algn="l">
                        <a:spcAft>
                          <a:spcPts val="0"/>
                        </a:spcAft>
                      </a:pPr>
                      <a:r>
                        <a:rPr lang="en-US" sz="1000" kern="0">
                          <a:effectLst/>
                        </a:rPr>
                        <a:t>6</a:t>
                      </a:r>
                      <a:r>
                        <a:rPr lang="zh-CN" sz="1000" kern="0">
                          <a:effectLst/>
                        </a:rPr>
                        <a:t>、图形工作站、移动工作站、三防笔记本</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6"/>
                  </a:ext>
                </a:extLst>
              </a:tr>
              <a:tr h="271259">
                <a:tc>
                  <a:txBody>
                    <a:bodyPr/>
                    <a:lstStyle/>
                    <a:p>
                      <a:pPr algn="l">
                        <a:spcAft>
                          <a:spcPts val="0"/>
                        </a:spcAft>
                      </a:pPr>
                      <a:r>
                        <a:rPr lang="en-US" sz="1000" kern="0">
                          <a:effectLst/>
                        </a:rPr>
                        <a:t>7</a:t>
                      </a:r>
                      <a:r>
                        <a:rPr lang="zh-CN" sz="1000" kern="0">
                          <a:effectLst/>
                        </a:rPr>
                        <a:t>、平板电脑</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en-US" sz="1000" kern="0">
                          <a:effectLst/>
                        </a:rPr>
                        <a:t> </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07"/>
                  </a:ext>
                </a:extLst>
              </a:tr>
              <a:tr h="271259">
                <a:tc>
                  <a:txBody>
                    <a:bodyPr/>
                    <a:lstStyle/>
                    <a:p>
                      <a:pPr algn="l">
                        <a:spcAft>
                          <a:spcPts val="0"/>
                        </a:spcAft>
                      </a:pPr>
                      <a:r>
                        <a:rPr lang="en-US" sz="1000" kern="0">
                          <a:effectLst/>
                        </a:rPr>
                        <a:t>8</a:t>
                      </a:r>
                      <a:r>
                        <a:rPr lang="zh-CN" sz="1000" kern="0">
                          <a:effectLst/>
                        </a:rPr>
                        <a:t>、打印耗材</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en-US" sz="1000" kern="0">
                          <a:effectLst/>
                        </a:rPr>
                        <a:t> </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08"/>
                  </a:ext>
                </a:extLst>
              </a:tr>
              <a:tr h="271259">
                <a:tc>
                  <a:txBody>
                    <a:bodyPr/>
                    <a:lstStyle/>
                    <a:p>
                      <a:pPr algn="l">
                        <a:spcAft>
                          <a:spcPts val="0"/>
                        </a:spcAft>
                      </a:pPr>
                      <a:r>
                        <a:rPr lang="en-US" sz="1000" kern="0">
                          <a:effectLst/>
                        </a:rPr>
                        <a:t>9</a:t>
                      </a:r>
                      <a:r>
                        <a:rPr lang="zh-CN" sz="1000" kern="0">
                          <a:effectLst/>
                        </a:rPr>
                        <a:t>、移动硬盘、 </a:t>
                      </a:r>
                      <a:r>
                        <a:rPr lang="en-US" sz="1000" kern="0">
                          <a:effectLst/>
                        </a:rPr>
                        <a:t>U </a:t>
                      </a:r>
                      <a:r>
                        <a:rPr lang="zh-CN" sz="1000" kern="0">
                          <a:effectLst/>
                        </a:rPr>
                        <a:t>盘</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09"/>
                  </a:ext>
                </a:extLst>
              </a:tr>
              <a:tr h="271259">
                <a:tc>
                  <a:txBody>
                    <a:bodyPr/>
                    <a:lstStyle/>
                    <a:p>
                      <a:pPr algn="l">
                        <a:spcAft>
                          <a:spcPts val="0"/>
                        </a:spcAft>
                      </a:pPr>
                      <a:r>
                        <a:rPr lang="en-US" sz="1000" kern="0">
                          <a:effectLst/>
                        </a:rPr>
                        <a:t>10</a:t>
                      </a:r>
                      <a:r>
                        <a:rPr lang="zh-CN" sz="1000" kern="0">
                          <a:effectLst/>
                        </a:rPr>
                        <a:t>、网络设备及相关配件</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含交换机、路由器等</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0"/>
                  </a:ext>
                </a:extLst>
              </a:tr>
              <a:tr h="271259">
                <a:tc>
                  <a:txBody>
                    <a:bodyPr/>
                    <a:lstStyle/>
                    <a:p>
                      <a:pPr algn="l">
                        <a:spcAft>
                          <a:spcPts val="0"/>
                        </a:spcAft>
                      </a:pPr>
                      <a:r>
                        <a:rPr lang="en-US" sz="1000" kern="0" dirty="0">
                          <a:effectLst/>
                        </a:rPr>
                        <a:t>11</a:t>
                      </a:r>
                      <a:r>
                        <a:rPr lang="zh-CN" sz="1000" kern="0" dirty="0">
                          <a:effectLst/>
                        </a:rPr>
                        <a:t>、无线局域网产品及相关配件</a:t>
                      </a:r>
                      <a:endParaRPr lang="zh-CN" sz="1000" kern="100" dirty="0">
                        <a:effectLst/>
                        <a:latin typeface="Calibri"/>
                        <a:ea typeface="宋体"/>
                        <a:cs typeface="Times New Roman"/>
                      </a:endParaRPr>
                    </a:p>
                  </a:txBody>
                  <a:tcPr marL="94393" marR="94393" marT="47196" marB="47196"/>
                </a:tc>
                <a:tc>
                  <a:txBody>
                    <a:bodyPr/>
                    <a:lstStyle/>
                    <a:p>
                      <a:endParaRPr lang="zh-CN" sz="1000" kern="100" dirty="0">
                        <a:effectLst/>
                        <a:latin typeface="Calibri"/>
                      </a:endParaRPr>
                    </a:p>
                  </a:txBody>
                  <a:tcPr marL="94393" marR="94393" marT="47196" marB="47196"/>
                </a:tc>
                <a:extLst>
                  <a:ext uri="{0D108BD9-81ED-4DB2-BD59-A6C34878D82A}">
                    <a16:rowId xmlns:a16="http://schemas.microsoft.com/office/drawing/2014/main" xmlns="" val="10011"/>
                  </a:ext>
                </a:extLst>
              </a:tr>
              <a:tr h="271259">
                <a:tc>
                  <a:txBody>
                    <a:bodyPr/>
                    <a:lstStyle/>
                    <a:p>
                      <a:pPr algn="l">
                        <a:spcAft>
                          <a:spcPts val="0"/>
                        </a:spcAft>
                      </a:pPr>
                      <a:r>
                        <a:rPr lang="en-US" sz="1000" kern="0">
                          <a:effectLst/>
                        </a:rPr>
                        <a:t>12</a:t>
                      </a:r>
                      <a:r>
                        <a:rPr lang="zh-CN" sz="1000" kern="0">
                          <a:effectLst/>
                        </a:rPr>
                        <a:t>、网络安全设备及相关配件</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en-US" sz="1000" kern="0">
                          <a:effectLst/>
                        </a:rPr>
                        <a:t> </a:t>
                      </a:r>
                      <a:r>
                        <a:rPr lang="zh-CN" sz="1000" kern="0">
                          <a:effectLst/>
                        </a:rPr>
                        <a:t>含防火墙、入侵检测设备等</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2"/>
                  </a:ext>
                </a:extLst>
              </a:tr>
              <a:tr h="271259">
                <a:tc>
                  <a:txBody>
                    <a:bodyPr/>
                    <a:lstStyle/>
                    <a:p>
                      <a:pPr algn="l">
                        <a:spcAft>
                          <a:spcPts val="0"/>
                        </a:spcAft>
                      </a:pPr>
                      <a:r>
                        <a:rPr lang="en-US" sz="1000" kern="0" dirty="0">
                          <a:effectLst/>
                        </a:rPr>
                        <a:t>13</a:t>
                      </a:r>
                      <a:r>
                        <a:rPr lang="zh-CN" sz="1000" kern="0" dirty="0">
                          <a:effectLst/>
                        </a:rPr>
                        <a:t>、服务器及相关配件</a:t>
                      </a:r>
                      <a:endParaRPr lang="zh-CN" sz="1000" kern="100" dirty="0">
                        <a:effectLst/>
                        <a:latin typeface="Calibri"/>
                        <a:ea typeface="宋体"/>
                        <a:cs typeface="Times New Roman"/>
                      </a:endParaRPr>
                    </a:p>
                  </a:txBody>
                  <a:tcPr marL="94393" marR="94393" marT="47196" marB="47196"/>
                </a:tc>
                <a:tc>
                  <a:txBody>
                    <a:bodyPr/>
                    <a:lstStyle/>
                    <a:p>
                      <a:pPr algn="l">
                        <a:spcAft>
                          <a:spcPts val="0"/>
                        </a:spcAft>
                      </a:pPr>
                      <a:r>
                        <a:rPr lang="zh-CN" sz="1000" kern="0" dirty="0">
                          <a:effectLst/>
                        </a:rPr>
                        <a:t>含内存、硬盘、 </a:t>
                      </a:r>
                      <a:r>
                        <a:rPr lang="en-US" sz="1000" kern="0" dirty="0">
                          <a:effectLst/>
                        </a:rPr>
                        <a:t>KVM </a:t>
                      </a:r>
                      <a:r>
                        <a:rPr lang="zh-CN" sz="1000" kern="0" dirty="0">
                          <a:effectLst/>
                        </a:rPr>
                        <a:t>等</a:t>
                      </a:r>
                      <a:endParaRPr lang="zh-CN" sz="1000" kern="100" dirty="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3"/>
                  </a:ext>
                </a:extLst>
              </a:tr>
              <a:tr h="271259">
                <a:tc>
                  <a:txBody>
                    <a:bodyPr/>
                    <a:lstStyle/>
                    <a:p>
                      <a:pPr algn="l">
                        <a:spcAft>
                          <a:spcPts val="0"/>
                        </a:spcAft>
                      </a:pPr>
                      <a:r>
                        <a:rPr lang="en-US" sz="1000" kern="0">
                          <a:effectLst/>
                        </a:rPr>
                        <a:t>14</a:t>
                      </a:r>
                      <a:r>
                        <a:rPr lang="zh-CN" sz="1000" kern="0">
                          <a:effectLst/>
                        </a:rPr>
                        <a:t>、网络存储设备及相关配件</a:t>
                      </a:r>
                      <a:endParaRPr lang="zh-CN" sz="1000" kern="100">
                        <a:effectLst/>
                        <a:latin typeface="Calibri"/>
                        <a:ea typeface="宋体"/>
                        <a:cs typeface="Times New Roman"/>
                      </a:endParaRPr>
                    </a:p>
                  </a:txBody>
                  <a:tcPr marL="94393" marR="94393" marT="47196" marB="47196"/>
                </a:tc>
                <a:tc>
                  <a:txBody>
                    <a:bodyPr/>
                    <a:lstStyle/>
                    <a:p>
                      <a:endParaRPr lang="zh-CN" sz="1000" kern="100">
                        <a:effectLst/>
                        <a:latin typeface="Calibri"/>
                      </a:endParaRPr>
                    </a:p>
                  </a:txBody>
                  <a:tcPr marL="94393" marR="94393" marT="47196" marB="47196"/>
                </a:tc>
                <a:extLst>
                  <a:ext uri="{0D108BD9-81ED-4DB2-BD59-A6C34878D82A}">
                    <a16:rowId xmlns:a16="http://schemas.microsoft.com/office/drawing/2014/main" xmlns="" val="10014"/>
                  </a:ext>
                </a:extLst>
              </a:tr>
              <a:tr h="271259">
                <a:tc>
                  <a:txBody>
                    <a:bodyPr/>
                    <a:lstStyle/>
                    <a:p>
                      <a:pPr algn="l">
                        <a:spcAft>
                          <a:spcPts val="0"/>
                        </a:spcAft>
                      </a:pPr>
                      <a:r>
                        <a:rPr lang="en-US" sz="1000" kern="0">
                          <a:effectLst/>
                        </a:rPr>
                        <a:t>15</a:t>
                      </a:r>
                      <a:r>
                        <a:rPr lang="zh-CN" sz="1000" kern="0">
                          <a:effectLst/>
                        </a:rPr>
                        <a:t>、视频会议系统及会议室音频系统</a:t>
                      </a:r>
                      <a:endParaRPr lang="zh-CN" sz="1000" kern="100">
                        <a:effectLst/>
                        <a:latin typeface="Calibri"/>
                        <a:ea typeface="宋体"/>
                        <a:cs typeface="Times New Roman"/>
                      </a:endParaRPr>
                    </a:p>
                  </a:txBody>
                  <a:tcPr marL="94393" marR="94393" marT="47196" marB="47196"/>
                </a:tc>
                <a:tc>
                  <a:txBody>
                    <a:bodyPr/>
                    <a:lstStyle/>
                    <a:p>
                      <a:endParaRPr lang="zh-CN" sz="1000" kern="100" dirty="0">
                        <a:effectLst/>
                        <a:latin typeface="Calibri"/>
                      </a:endParaRPr>
                    </a:p>
                  </a:txBody>
                  <a:tcPr marL="94393" marR="94393" marT="47196" marB="47196"/>
                </a:tc>
                <a:extLst>
                  <a:ext uri="{0D108BD9-81ED-4DB2-BD59-A6C34878D82A}">
                    <a16:rowId xmlns:a16="http://schemas.microsoft.com/office/drawing/2014/main" xmlns="" val="10015"/>
                  </a:ext>
                </a:extLst>
              </a:tr>
              <a:tr h="271259">
                <a:tc>
                  <a:txBody>
                    <a:bodyPr/>
                    <a:lstStyle/>
                    <a:p>
                      <a:pPr algn="l">
                        <a:spcAft>
                          <a:spcPts val="0"/>
                        </a:spcAft>
                      </a:pPr>
                      <a:r>
                        <a:rPr lang="en-US" sz="1000" kern="0">
                          <a:effectLst/>
                        </a:rPr>
                        <a:t>16</a:t>
                      </a:r>
                      <a:r>
                        <a:rPr lang="zh-CN" sz="1000" kern="0">
                          <a:effectLst/>
                        </a:rPr>
                        <a:t>、计算机软件，非定制的通用商业软件</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不包括行业专用软件</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6"/>
                  </a:ext>
                </a:extLst>
              </a:tr>
              <a:tr h="271259">
                <a:tc>
                  <a:txBody>
                    <a:bodyPr/>
                    <a:lstStyle/>
                    <a:p>
                      <a:pPr algn="l">
                        <a:spcAft>
                          <a:spcPts val="0"/>
                        </a:spcAft>
                      </a:pPr>
                      <a:r>
                        <a:rPr lang="en-US" sz="1000" kern="0">
                          <a:effectLst/>
                        </a:rPr>
                        <a:t>17</a:t>
                      </a:r>
                      <a:r>
                        <a:rPr lang="zh-CN" sz="1000" kern="0">
                          <a:effectLst/>
                        </a:rPr>
                        <a:t>、镇流器 （管型荧光灯镇流器）</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7"/>
                  </a:ext>
                </a:extLst>
              </a:tr>
              <a:tr h="271259">
                <a:tc>
                  <a:txBody>
                    <a:bodyPr/>
                    <a:lstStyle/>
                    <a:p>
                      <a:pPr algn="l">
                        <a:spcAft>
                          <a:spcPts val="0"/>
                        </a:spcAft>
                      </a:pPr>
                      <a:r>
                        <a:rPr lang="en-US" sz="1000" kern="0">
                          <a:effectLst/>
                        </a:rPr>
                        <a:t>18</a:t>
                      </a:r>
                      <a:r>
                        <a:rPr lang="zh-CN" sz="1000" kern="0">
                          <a:effectLst/>
                        </a:rPr>
                        <a:t>、电热水器</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8"/>
                  </a:ext>
                </a:extLst>
              </a:tr>
              <a:tr h="441304">
                <a:tc>
                  <a:txBody>
                    <a:bodyPr/>
                    <a:lstStyle/>
                    <a:p>
                      <a:pPr algn="l">
                        <a:spcAft>
                          <a:spcPts val="0"/>
                        </a:spcAft>
                      </a:pPr>
                      <a:r>
                        <a:rPr lang="en-US" sz="1000" kern="0">
                          <a:effectLst/>
                        </a:rPr>
                        <a:t>19</a:t>
                      </a:r>
                      <a:r>
                        <a:rPr lang="zh-CN" sz="1000" kern="0">
                          <a:effectLst/>
                        </a:rPr>
                        <a:t>、照明设备（普通照明用自镇流荧光灯、普通照明用双端荧光灯和高压钠灯）</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19"/>
                  </a:ext>
                </a:extLst>
              </a:tr>
              <a:tr h="271259">
                <a:tc>
                  <a:txBody>
                    <a:bodyPr/>
                    <a:lstStyle/>
                    <a:p>
                      <a:pPr algn="l">
                        <a:spcAft>
                          <a:spcPts val="0"/>
                        </a:spcAft>
                      </a:pPr>
                      <a:r>
                        <a:rPr lang="en-US" sz="1000" kern="0">
                          <a:effectLst/>
                        </a:rPr>
                        <a:t>20</a:t>
                      </a:r>
                      <a:r>
                        <a:rPr lang="zh-CN" sz="1000" kern="0">
                          <a:effectLst/>
                        </a:rPr>
                        <a:t>、视频监控设备</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20"/>
                  </a:ext>
                </a:extLst>
              </a:tr>
              <a:tr h="271259">
                <a:tc>
                  <a:txBody>
                    <a:bodyPr/>
                    <a:lstStyle/>
                    <a:p>
                      <a:pPr algn="l">
                        <a:spcAft>
                          <a:spcPts val="0"/>
                        </a:spcAft>
                      </a:pPr>
                      <a:r>
                        <a:rPr lang="en-US" sz="1000" kern="0">
                          <a:effectLst/>
                        </a:rPr>
                        <a:t>21</a:t>
                      </a:r>
                      <a:r>
                        <a:rPr lang="zh-CN" sz="1000" kern="0">
                          <a:effectLst/>
                        </a:rPr>
                        <a:t>、便器</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a:effectLst/>
                        </a:rPr>
                        <a:t>须在节能清单中</a:t>
                      </a:r>
                      <a:endParaRPr lang="zh-CN" sz="1000" kern="100">
                        <a:effectLst/>
                        <a:latin typeface="Calibri"/>
                        <a:ea typeface="宋体"/>
                        <a:cs typeface="Times New Roman"/>
                      </a:endParaRPr>
                    </a:p>
                  </a:txBody>
                  <a:tcPr marL="94393" marR="94393" marT="47196" marB="47196"/>
                </a:tc>
                <a:extLst>
                  <a:ext uri="{0D108BD9-81ED-4DB2-BD59-A6C34878D82A}">
                    <a16:rowId xmlns:a16="http://schemas.microsoft.com/office/drawing/2014/main" xmlns="" val="10021"/>
                  </a:ext>
                </a:extLst>
              </a:tr>
              <a:tr h="271259">
                <a:tc>
                  <a:txBody>
                    <a:bodyPr/>
                    <a:lstStyle/>
                    <a:p>
                      <a:pPr algn="l">
                        <a:spcAft>
                          <a:spcPts val="0"/>
                        </a:spcAft>
                      </a:pPr>
                      <a:r>
                        <a:rPr lang="en-US" sz="1000" kern="0">
                          <a:effectLst/>
                        </a:rPr>
                        <a:t>22</a:t>
                      </a:r>
                      <a:r>
                        <a:rPr lang="zh-CN" sz="1000" kern="0">
                          <a:effectLst/>
                        </a:rPr>
                        <a:t>、水嘴</a:t>
                      </a:r>
                      <a:endParaRPr lang="zh-CN" sz="1000" kern="100">
                        <a:effectLst/>
                        <a:latin typeface="Calibri"/>
                        <a:ea typeface="宋体"/>
                        <a:cs typeface="Times New Roman"/>
                      </a:endParaRPr>
                    </a:p>
                  </a:txBody>
                  <a:tcPr marL="94393" marR="94393" marT="47196" marB="47196"/>
                </a:tc>
                <a:tc>
                  <a:txBody>
                    <a:bodyPr/>
                    <a:lstStyle/>
                    <a:p>
                      <a:pPr algn="l">
                        <a:spcAft>
                          <a:spcPts val="0"/>
                        </a:spcAft>
                      </a:pPr>
                      <a:r>
                        <a:rPr lang="zh-CN" sz="1000" kern="0" dirty="0">
                          <a:effectLst/>
                        </a:rPr>
                        <a:t>须在节能清单中</a:t>
                      </a:r>
                      <a:endParaRPr lang="zh-CN" sz="1000" kern="100" dirty="0">
                        <a:effectLst/>
                        <a:latin typeface="Calibri"/>
                        <a:ea typeface="宋体"/>
                        <a:cs typeface="Times New Roman"/>
                      </a:endParaRPr>
                    </a:p>
                  </a:txBody>
                  <a:tcPr marL="94393" marR="94393" marT="47196" marB="47196"/>
                </a:tc>
                <a:extLst>
                  <a:ext uri="{0D108BD9-81ED-4DB2-BD59-A6C34878D82A}">
                    <a16:rowId xmlns:a16="http://schemas.microsoft.com/office/drawing/2014/main" xmlns="" val="10022"/>
                  </a:ext>
                </a:extLst>
              </a:tr>
            </a:tbl>
          </a:graphicData>
        </a:graphic>
      </p:graphicFrame>
      <p:sp>
        <p:nvSpPr>
          <p:cNvPr id="6" name="Rectangle 2"/>
          <p:cNvSpPr>
            <a:spLocks noChangeArrowheads="1"/>
          </p:cNvSpPr>
          <p:nvPr/>
        </p:nvSpPr>
        <p:spPr bwMode="auto">
          <a:xfrm>
            <a:off x="1936750" y="2603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3474152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980728"/>
            <a:ext cx="8208912" cy="5112568"/>
          </a:xfrm>
        </p:spPr>
        <p:txBody>
          <a:bodyPr anchor="t">
            <a:normAutofit/>
          </a:bodyPr>
          <a:lstStyle/>
          <a:p>
            <a:pPr marL="182880" algn="l">
              <a:lnSpc>
                <a:spcPts val="8500"/>
              </a:lnSpc>
            </a:pPr>
            <a:r>
              <a:rPr lang="zh-CN" altLang="en-US" sz="5400" dirty="0" smtClean="0">
                <a:solidFill>
                  <a:schemeClr val="tx1"/>
                </a:solidFill>
                <a:latin typeface="+mn-ea"/>
                <a:ea typeface="+mn-ea"/>
              </a:rPr>
              <a:t>一、政府采购的概念</a:t>
            </a:r>
            <a:r>
              <a:rPr lang="en-US" altLang="zh-CN" sz="5400" dirty="0" smtClean="0">
                <a:solidFill>
                  <a:schemeClr val="tx1"/>
                </a:solidFill>
                <a:latin typeface="+mn-ea"/>
                <a:ea typeface="+mn-ea"/>
              </a:rPr>
              <a:t/>
            </a:r>
            <a:br>
              <a:rPr lang="en-US" altLang="zh-CN" sz="5400" dirty="0" smtClean="0">
                <a:solidFill>
                  <a:schemeClr val="tx1"/>
                </a:solidFill>
                <a:latin typeface="+mn-ea"/>
                <a:ea typeface="+mn-ea"/>
              </a:rPr>
            </a:br>
            <a:r>
              <a:rPr lang="zh-CN" altLang="en-US" sz="5400" dirty="0">
                <a:solidFill>
                  <a:schemeClr val="tx1"/>
                </a:solidFill>
                <a:latin typeface="+mn-ea"/>
                <a:ea typeface="+mn-ea"/>
              </a:rPr>
              <a:t>二</a:t>
            </a:r>
            <a:r>
              <a:rPr lang="zh-CN" altLang="en-US" sz="5400" dirty="0" smtClean="0">
                <a:solidFill>
                  <a:schemeClr val="tx1"/>
                </a:solidFill>
                <a:latin typeface="+mn-ea"/>
                <a:ea typeface="+mn-ea"/>
              </a:rPr>
              <a:t>、组织机构</a:t>
            </a:r>
            <a:r>
              <a:rPr lang="en-US" altLang="zh-CN" sz="5400" dirty="0" smtClean="0">
                <a:solidFill>
                  <a:schemeClr val="tx1"/>
                </a:solidFill>
                <a:latin typeface="+mn-ea"/>
                <a:ea typeface="+mn-ea"/>
              </a:rPr>
              <a:t/>
            </a:r>
            <a:br>
              <a:rPr lang="en-US" altLang="zh-CN" sz="5400" dirty="0" smtClean="0">
                <a:solidFill>
                  <a:schemeClr val="tx1"/>
                </a:solidFill>
                <a:latin typeface="+mn-ea"/>
                <a:ea typeface="+mn-ea"/>
              </a:rPr>
            </a:br>
            <a:r>
              <a:rPr lang="zh-CN" altLang="en-US" sz="5400" dirty="0" smtClean="0">
                <a:solidFill>
                  <a:schemeClr val="tx1"/>
                </a:solidFill>
                <a:latin typeface="+mn-ea"/>
                <a:ea typeface="+mn-ea"/>
              </a:rPr>
              <a:t>三、货物、服务采购</a:t>
            </a:r>
            <a:r>
              <a:rPr lang="en-US" altLang="zh-CN" sz="5400" dirty="0" smtClean="0">
                <a:solidFill>
                  <a:schemeClr val="tx1"/>
                </a:solidFill>
                <a:latin typeface="+mn-ea"/>
                <a:ea typeface="+mn-ea"/>
              </a:rPr>
              <a:t/>
            </a:r>
            <a:br>
              <a:rPr lang="en-US" altLang="zh-CN" sz="5400" dirty="0" smtClean="0">
                <a:solidFill>
                  <a:schemeClr val="tx1"/>
                </a:solidFill>
                <a:latin typeface="+mn-ea"/>
                <a:ea typeface="+mn-ea"/>
              </a:rPr>
            </a:br>
            <a:r>
              <a:rPr lang="zh-CN" altLang="en-US" sz="5400" dirty="0" smtClean="0">
                <a:solidFill>
                  <a:schemeClr val="tx1"/>
                </a:solidFill>
                <a:latin typeface="+mn-ea"/>
                <a:ea typeface="+mn-ea"/>
              </a:rPr>
              <a:t>四、科研仪器设备采购</a:t>
            </a:r>
            <a:endParaRPr lang="zh-CN" altLang="en-US" sz="5400" dirty="0">
              <a:solidFill>
                <a:schemeClr val="tx1"/>
              </a:solidFill>
              <a:latin typeface="+mn-ea"/>
              <a:ea typeface="+mn-ea"/>
            </a:endParaRPr>
          </a:p>
        </p:txBody>
      </p:sp>
    </p:spTree>
    <p:extLst>
      <p:ext uri="{BB962C8B-B14F-4D97-AF65-F5344CB8AC3E}">
        <p14:creationId xmlns:p14="http://schemas.microsoft.com/office/powerpoint/2010/main" val="34572584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3567" y="692696"/>
            <a:ext cx="7920881" cy="5544616"/>
          </a:xfrm>
        </p:spPr>
        <p:txBody>
          <a:bodyPr>
            <a:normAutofit/>
          </a:bodyPr>
          <a:lstStyle/>
          <a:p>
            <a:pPr marL="0" indent="0">
              <a:lnSpc>
                <a:spcPts val="4500"/>
              </a:lnSpc>
              <a:buNone/>
            </a:pPr>
            <a:r>
              <a:rPr lang="en-US" altLang="zh-CN" sz="3600" b="1" dirty="0" smtClean="0">
                <a:latin typeface="+mn-ea"/>
              </a:rPr>
              <a:t>1.6</a:t>
            </a:r>
            <a:r>
              <a:rPr lang="zh-CN" altLang="en-US" sz="3600" b="1" dirty="0" smtClean="0">
                <a:latin typeface="+mn-ea"/>
              </a:rPr>
              <a:t>项目委托</a:t>
            </a:r>
            <a:endParaRPr lang="en-US" altLang="zh-CN" sz="3600" b="1" dirty="0" smtClean="0">
              <a:latin typeface="+mn-ea"/>
            </a:endParaRPr>
          </a:p>
          <a:p>
            <a:pPr marL="0" indent="0">
              <a:lnSpc>
                <a:spcPts val="4500"/>
              </a:lnSpc>
              <a:buNone/>
            </a:pPr>
            <a:r>
              <a:rPr lang="zh-CN" altLang="en-US" sz="3600" b="1" dirty="0" smtClean="0">
                <a:solidFill>
                  <a:schemeClr val="tx1"/>
                </a:solidFill>
              </a:rPr>
              <a:t>    </a:t>
            </a:r>
            <a:r>
              <a:rPr lang="zh-CN" altLang="en-US" sz="3200" b="1" dirty="0" smtClean="0">
                <a:solidFill>
                  <a:schemeClr val="tx1"/>
                </a:solidFill>
              </a:rPr>
              <a:t>采购品目及适用条件：</a:t>
            </a:r>
            <a:r>
              <a:rPr lang="zh-CN" altLang="en-US" sz="2800" dirty="0"/>
              <a:t>预算金额在</a:t>
            </a:r>
            <a:r>
              <a:rPr lang="en-US" altLang="zh-CN" sz="2800" dirty="0"/>
              <a:t>100</a:t>
            </a:r>
            <a:r>
              <a:rPr lang="zh-CN" altLang="en-US" sz="2800" dirty="0"/>
              <a:t>万元（含）以上</a:t>
            </a:r>
            <a:r>
              <a:rPr lang="zh-CN" altLang="en-US" sz="2800" dirty="0" smtClean="0"/>
              <a:t>的政采目录</a:t>
            </a:r>
            <a:r>
              <a:rPr lang="zh-CN" altLang="en-US" sz="2800" dirty="0"/>
              <a:t>内的项目；</a:t>
            </a:r>
            <a:endParaRPr lang="en-US" altLang="zh-CN" sz="2800" dirty="0"/>
          </a:p>
          <a:p>
            <a:pPr marL="0" indent="0">
              <a:lnSpc>
                <a:spcPts val="4500"/>
              </a:lnSpc>
              <a:buNone/>
            </a:pPr>
            <a:r>
              <a:rPr lang="en-US" altLang="zh-CN" sz="3200" dirty="0">
                <a:solidFill>
                  <a:schemeClr val="tx1"/>
                </a:solidFill>
              </a:rPr>
              <a:t> </a:t>
            </a:r>
            <a:r>
              <a:rPr lang="en-US" altLang="zh-CN" sz="3200" dirty="0" smtClean="0">
                <a:solidFill>
                  <a:schemeClr val="tx1"/>
                </a:solidFill>
              </a:rPr>
              <a:t>   </a:t>
            </a:r>
            <a:r>
              <a:rPr lang="zh-CN" altLang="en-US" sz="3200" b="1" dirty="0">
                <a:solidFill>
                  <a:schemeClr val="tx1"/>
                </a:solidFill>
              </a:rPr>
              <a:t>组织单位</a:t>
            </a:r>
            <a:r>
              <a:rPr lang="zh-CN" altLang="en-US" sz="3200" b="1" dirty="0" smtClean="0">
                <a:solidFill>
                  <a:schemeClr val="tx1"/>
                </a:solidFill>
              </a:rPr>
              <a:t>：</a:t>
            </a:r>
            <a:r>
              <a:rPr lang="zh-CN" altLang="en-US" sz="2800" dirty="0"/>
              <a:t>国采中心</a:t>
            </a:r>
            <a:r>
              <a:rPr lang="zh-CN" altLang="en-US" sz="2800" dirty="0" smtClean="0"/>
              <a:t>；</a:t>
            </a:r>
            <a:endParaRPr lang="en-US" altLang="zh-CN" sz="2800" dirty="0"/>
          </a:p>
          <a:p>
            <a:pPr marL="0" indent="0">
              <a:lnSpc>
                <a:spcPts val="4500"/>
              </a:lnSpc>
              <a:buNone/>
            </a:pPr>
            <a:r>
              <a:rPr lang="en-US" altLang="zh-CN" sz="3600" b="1" dirty="0">
                <a:solidFill>
                  <a:schemeClr val="tx1"/>
                </a:solidFill>
              </a:rPr>
              <a:t>   </a:t>
            </a:r>
            <a:r>
              <a:rPr lang="zh-CN" altLang="en-US" sz="3200" b="1" dirty="0">
                <a:solidFill>
                  <a:schemeClr val="tx1"/>
                </a:solidFill>
              </a:rPr>
              <a:t>采购程序：</a:t>
            </a:r>
            <a:r>
              <a:rPr lang="zh-CN" altLang="en-US" sz="2800" dirty="0"/>
              <a:t>按政府采购法等法律法规</a:t>
            </a:r>
            <a:r>
              <a:rPr lang="zh-CN" altLang="en-US" sz="2800" dirty="0" smtClean="0"/>
              <a:t>及国采中心规定</a:t>
            </a:r>
            <a:r>
              <a:rPr lang="zh-CN" altLang="en-US" sz="2800" dirty="0"/>
              <a:t>的方式执行。</a:t>
            </a:r>
            <a:endParaRPr lang="zh-CN" altLang="zh-CN" sz="2800" dirty="0"/>
          </a:p>
        </p:txBody>
      </p:sp>
    </p:spTree>
    <p:extLst>
      <p:ext uri="{BB962C8B-B14F-4D97-AF65-F5344CB8AC3E}">
        <p14:creationId xmlns:p14="http://schemas.microsoft.com/office/powerpoint/2010/main" val="1162804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标注 2"/>
          <p:cNvSpPr/>
          <p:nvPr/>
        </p:nvSpPr>
        <p:spPr>
          <a:xfrm>
            <a:off x="4427984" y="3717032"/>
            <a:ext cx="3888432" cy="648072"/>
          </a:xfrm>
          <a:prstGeom prst="wedgeRectCallout">
            <a:avLst>
              <a:gd name="adj1" fmla="val -32294"/>
              <a:gd name="adj2" fmla="val 199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smtClean="0"/>
              <a:t>由资产管理处定期公开遴选出的有相应资质的招标代理公司担任</a:t>
            </a:r>
            <a:endParaRPr lang="zh-CN" altLang="zh-CN" dirty="0"/>
          </a:p>
        </p:txBody>
      </p:sp>
      <p:sp>
        <p:nvSpPr>
          <p:cNvPr id="2" name="内容占位符 1"/>
          <p:cNvSpPr>
            <a:spLocks noGrp="1"/>
          </p:cNvSpPr>
          <p:nvPr>
            <p:ph idx="1"/>
          </p:nvPr>
        </p:nvSpPr>
        <p:spPr>
          <a:xfrm>
            <a:off x="251520" y="332656"/>
            <a:ext cx="8712968" cy="5976664"/>
          </a:xfrm>
        </p:spPr>
        <p:txBody>
          <a:bodyPr vert="horz" lIns="91440" tIns="45720" rIns="91440" bIns="45720" rtlCol="0">
            <a:normAutofit/>
          </a:bodyPr>
          <a:lstStyle/>
          <a:p>
            <a:pPr marL="0" indent="0">
              <a:lnSpc>
                <a:spcPts val="3840"/>
              </a:lnSpc>
              <a:buNone/>
            </a:pPr>
            <a:r>
              <a:rPr lang="en-US" altLang="zh-CN" sz="3600" b="1" dirty="0">
                <a:latin typeface="+mn-ea"/>
              </a:rPr>
              <a:t>2.1</a:t>
            </a:r>
            <a:r>
              <a:rPr lang="zh-CN" altLang="en-US" sz="3600" b="1" dirty="0">
                <a:latin typeface="+mn-ea"/>
              </a:rPr>
              <a:t>公开</a:t>
            </a:r>
            <a:r>
              <a:rPr lang="en-US" altLang="zh-CN" sz="3600" b="1" dirty="0">
                <a:latin typeface="+mn-ea"/>
              </a:rPr>
              <a:t>/</a:t>
            </a:r>
            <a:r>
              <a:rPr lang="zh-CN" altLang="en-US" sz="3600" b="1" dirty="0">
                <a:latin typeface="+mn-ea"/>
              </a:rPr>
              <a:t>邀请招标</a:t>
            </a:r>
            <a:endParaRPr lang="en-US" altLang="zh-CN" sz="3600" b="1" dirty="0">
              <a:latin typeface="+mn-ea"/>
            </a:endParaRPr>
          </a:p>
          <a:p>
            <a:pPr marL="0" indent="0">
              <a:lnSpc>
                <a:spcPts val="3840"/>
              </a:lnSpc>
              <a:buNone/>
            </a:pPr>
            <a:r>
              <a:rPr lang="en-US" altLang="zh-CN" sz="2800" b="1" dirty="0" smtClean="0">
                <a:latin typeface="+mn-ea"/>
              </a:rPr>
              <a:t>2.1.1</a:t>
            </a:r>
            <a:r>
              <a:rPr lang="zh-CN" altLang="en-US" sz="2800" b="1" dirty="0" smtClean="0">
                <a:latin typeface="+mn-ea"/>
              </a:rPr>
              <a:t>定义</a:t>
            </a:r>
            <a:endParaRPr lang="en-US" altLang="zh-CN" sz="2800" b="1" dirty="0" smtClean="0">
              <a:latin typeface="+mn-ea"/>
            </a:endParaRPr>
          </a:p>
          <a:p>
            <a:pPr marL="0" indent="0">
              <a:lnSpc>
                <a:spcPts val="3840"/>
              </a:lnSpc>
              <a:buNone/>
            </a:pPr>
            <a:r>
              <a:rPr lang="zh-CN" altLang="en-US" sz="2600" dirty="0" smtClean="0"/>
              <a:t>   </a:t>
            </a:r>
            <a:r>
              <a:rPr lang="zh-CN" altLang="en-US" u="sng" dirty="0" smtClean="0">
                <a:solidFill>
                  <a:srgbClr val="FF0000"/>
                </a:solidFill>
              </a:rPr>
              <a:t>公开</a:t>
            </a:r>
            <a:r>
              <a:rPr lang="zh-CN" altLang="en-US" u="sng" dirty="0">
                <a:solidFill>
                  <a:srgbClr val="FF0000"/>
                </a:solidFill>
              </a:rPr>
              <a:t>招标</a:t>
            </a:r>
            <a:r>
              <a:rPr lang="zh-CN" altLang="en-US" dirty="0"/>
              <a:t>，</a:t>
            </a:r>
            <a:r>
              <a:rPr lang="zh-CN" altLang="zh-CN" dirty="0"/>
              <a:t>是指依法以招标公告的方式邀请不特定供应商参加投标的采购方式。</a:t>
            </a:r>
            <a:endParaRPr lang="en-US" altLang="zh-CN" dirty="0"/>
          </a:p>
          <a:p>
            <a:pPr marL="0" indent="0">
              <a:lnSpc>
                <a:spcPts val="3840"/>
              </a:lnSpc>
              <a:buNone/>
            </a:pPr>
            <a:r>
              <a:rPr lang="en-US" altLang="zh-CN" dirty="0" smtClean="0"/>
              <a:t>   </a:t>
            </a:r>
            <a:r>
              <a:rPr lang="zh-CN" altLang="zh-CN" u="sng" dirty="0" smtClean="0"/>
              <a:t>邀请</a:t>
            </a:r>
            <a:r>
              <a:rPr lang="zh-CN" altLang="zh-CN" u="sng" dirty="0"/>
              <a:t>招标</a:t>
            </a:r>
            <a:r>
              <a:rPr lang="zh-CN" altLang="zh-CN" dirty="0"/>
              <a:t>，是指依法从符合相应资格条件的供应商中随机邀请三家以上供应商，并以投标邀请书的方式，邀请其参加投标的采购方式。</a:t>
            </a:r>
            <a:endParaRPr lang="en-US" altLang="zh-CN" dirty="0"/>
          </a:p>
          <a:p>
            <a:pPr marL="0" indent="0">
              <a:lnSpc>
                <a:spcPts val="3840"/>
              </a:lnSpc>
              <a:buNone/>
            </a:pPr>
            <a:r>
              <a:rPr lang="en-US" altLang="zh-CN" sz="3800" dirty="0"/>
              <a:t> </a:t>
            </a:r>
            <a:r>
              <a:rPr lang="en-US" altLang="zh-CN" sz="2800" b="1" dirty="0">
                <a:latin typeface="+mn-ea"/>
              </a:rPr>
              <a:t>2.1.2</a:t>
            </a:r>
            <a:r>
              <a:rPr lang="zh-CN" altLang="en-US" sz="2800" b="1" dirty="0">
                <a:latin typeface="+mn-ea"/>
              </a:rPr>
              <a:t>适用条件</a:t>
            </a:r>
            <a:endParaRPr lang="en-US" altLang="zh-CN" sz="2800" b="1" dirty="0">
              <a:latin typeface="+mn-ea"/>
            </a:endParaRPr>
          </a:p>
          <a:p>
            <a:pPr marL="0" indent="0">
              <a:lnSpc>
                <a:spcPts val="3840"/>
              </a:lnSpc>
              <a:buNone/>
            </a:pPr>
            <a:r>
              <a:rPr lang="en-US" altLang="zh-CN" sz="2600" dirty="0" smtClean="0"/>
              <a:t>   </a:t>
            </a:r>
            <a:r>
              <a:rPr lang="zh-CN" altLang="zh-CN" dirty="0" smtClean="0"/>
              <a:t>自行</a:t>
            </a:r>
            <a:r>
              <a:rPr lang="zh-CN" altLang="zh-CN" dirty="0"/>
              <a:t>采购单项或批量预算金额达到</a:t>
            </a:r>
            <a:r>
              <a:rPr lang="en-US" altLang="zh-CN" dirty="0"/>
              <a:t>200</a:t>
            </a:r>
            <a:r>
              <a:rPr lang="zh-CN" altLang="zh-CN" dirty="0"/>
              <a:t>万元（含）人民币以上的货物、服务项目，应委托</a:t>
            </a:r>
            <a:r>
              <a:rPr lang="zh-CN" altLang="zh-CN" u="sng" dirty="0"/>
              <a:t>学校备选的社会代理机构</a:t>
            </a:r>
            <a:r>
              <a:rPr lang="zh-CN" altLang="zh-CN" dirty="0"/>
              <a:t>采用公开招标方式</a:t>
            </a:r>
            <a:r>
              <a:rPr lang="zh-CN" altLang="zh-CN" dirty="0" smtClean="0"/>
              <a:t>采购</a:t>
            </a:r>
            <a:r>
              <a:rPr lang="zh-CN" altLang="en-US" dirty="0"/>
              <a:t>。</a:t>
            </a:r>
            <a:endParaRPr lang="en-US" altLang="zh-CN" b="1" dirty="0">
              <a:latin typeface="+mn-ea"/>
            </a:endParaRPr>
          </a:p>
        </p:txBody>
      </p:sp>
    </p:spTree>
    <p:extLst>
      <p:ext uri="{BB962C8B-B14F-4D97-AF65-F5344CB8AC3E}">
        <p14:creationId xmlns:p14="http://schemas.microsoft.com/office/powerpoint/2010/main" val="3293347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260648"/>
            <a:ext cx="8640959" cy="6264696"/>
          </a:xfrm>
        </p:spPr>
        <p:txBody>
          <a:bodyPr>
            <a:normAutofit/>
          </a:bodyPr>
          <a:lstStyle/>
          <a:p>
            <a:pPr marL="0" indent="0">
              <a:lnSpc>
                <a:spcPts val="4300"/>
              </a:lnSpc>
              <a:buNone/>
            </a:pPr>
            <a:r>
              <a:rPr lang="zh-CN" altLang="en-US" sz="2200" dirty="0" smtClean="0"/>
              <a:t>       符合下列情形的，可以采用邀请招标方式采购：</a:t>
            </a:r>
            <a:endParaRPr lang="en-US" altLang="zh-CN" sz="2200" dirty="0" smtClean="0"/>
          </a:p>
          <a:p>
            <a:pPr marL="0" indent="0">
              <a:lnSpc>
                <a:spcPts val="4300"/>
              </a:lnSpc>
              <a:buNone/>
            </a:pPr>
            <a:r>
              <a:rPr lang="en-US" altLang="zh-CN" sz="2200" dirty="0"/>
              <a:t> </a:t>
            </a:r>
            <a:r>
              <a:rPr lang="en-US" altLang="zh-CN" sz="2200" dirty="0" smtClean="0"/>
              <a:t>   </a:t>
            </a:r>
            <a:r>
              <a:rPr lang="zh-CN" altLang="en-US" sz="2200" dirty="0" smtClean="0"/>
              <a:t>（</a:t>
            </a:r>
            <a:r>
              <a:rPr lang="en-US" altLang="zh-CN" sz="2200" dirty="0" smtClean="0"/>
              <a:t>1</a:t>
            </a:r>
            <a:r>
              <a:rPr lang="zh-CN" altLang="en-US" sz="2200" dirty="0" smtClean="0"/>
              <a:t>）具有特殊性，只能从有限范围的供应商处采购；</a:t>
            </a:r>
            <a:endParaRPr lang="en-US" altLang="zh-CN" sz="2200" dirty="0" smtClean="0"/>
          </a:p>
          <a:p>
            <a:pPr marL="0" indent="0">
              <a:lnSpc>
                <a:spcPts val="4300"/>
              </a:lnSpc>
              <a:buNone/>
            </a:pPr>
            <a:r>
              <a:rPr lang="en-US" altLang="zh-CN" sz="2200" dirty="0"/>
              <a:t> </a:t>
            </a:r>
            <a:r>
              <a:rPr lang="en-US" altLang="zh-CN" sz="2200" dirty="0" smtClean="0"/>
              <a:t>   </a:t>
            </a:r>
            <a:r>
              <a:rPr lang="zh-CN" altLang="en-US" sz="2200" dirty="0" smtClean="0"/>
              <a:t>（</a:t>
            </a:r>
            <a:r>
              <a:rPr lang="en-US" altLang="zh-CN" sz="2200" dirty="0" smtClean="0"/>
              <a:t>2</a:t>
            </a:r>
            <a:r>
              <a:rPr lang="zh-CN" altLang="en-US" sz="2200" dirty="0" smtClean="0"/>
              <a:t>）采取公开招标方式的费用占采购项目总价值的比例过大</a:t>
            </a:r>
            <a:r>
              <a:rPr lang="zh-CN" altLang="en-US" dirty="0" smtClean="0"/>
              <a:t>。</a:t>
            </a:r>
            <a:endParaRPr lang="en-US" altLang="zh-CN" dirty="0" smtClean="0"/>
          </a:p>
          <a:p>
            <a:pPr marL="0" indent="0">
              <a:lnSpc>
                <a:spcPts val="4300"/>
              </a:lnSpc>
              <a:buNone/>
            </a:pPr>
            <a:r>
              <a:rPr lang="en-US" altLang="zh-CN" b="1" dirty="0" smtClean="0">
                <a:latin typeface="+mn-ea"/>
              </a:rPr>
              <a:t>2.1.3</a:t>
            </a:r>
            <a:r>
              <a:rPr lang="zh-CN" altLang="en-US" b="1" dirty="0" smtClean="0">
                <a:latin typeface="+mn-ea"/>
              </a:rPr>
              <a:t>组织程序</a:t>
            </a:r>
            <a:endParaRPr lang="en-US" altLang="zh-CN" dirty="0" smtClean="0">
              <a:latin typeface="+mn-ea"/>
            </a:endParaRPr>
          </a:p>
          <a:p>
            <a:pPr marL="0" indent="0">
              <a:lnSpc>
                <a:spcPts val="4300"/>
              </a:lnSpc>
              <a:buNone/>
            </a:pPr>
            <a:r>
              <a:rPr lang="en-US" altLang="zh-CN" sz="2800" dirty="0" smtClean="0"/>
              <a:t>   </a:t>
            </a:r>
            <a:r>
              <a:rPr lang="zh-CN" altLang="en-US" sz="2200" dirty="0" smtClean="0"/>
              <a:t>（</a:t>
            </a:r>
            <a:r>
              <a:rPr lang="en-US" altLang="zh-CN" sz="2200" dirty="0" smtClean="0"/>
              <a:t>1</a:t>
            </a:r>
            <a:r>
              <a:rPr lang="zh-CN" altLang="en-US" sz="2200" dirty="0" smtClean="0"/>
              <a:t>）</a:t>
            </a:r>
            <a:r>
              <a:rPr lang="zh-CN" altLang="zh-CN" sz="2200" dirty="0" smtClean="0"/>
              <a:t>编制</a:t>
            </a:r>
            <a:r>
              <a:rPr lang="zh-CN" altLang="zh-CN" sz="2200" dirty="0"/>
              <a:t>招标文件。招标文件应当包括采购项目的商务条件、</a:t>
            </a:r>
            <a:r>
              <a:rPr lang="zh-CN" altLang="zh-CN" sz="2200" dirty="0" smtClean="0"/>
              <a:t>采购</a:t>
            </a:r>
            <a:r>
              <a:rPr lang="zh-CN" altLang="en-US" sz="2200" dirty="0" smtClean="0"/>
              <a:t>技术</a:t>
            </a:r>
            <a:r>
              <a:rPr lang="zh-CN" altLang="zh-CN" sz="2200" dirty="0" smtClean="0"/>
              <a:t>需求</a:t>
            </a:r>
            <a:r>
              <a:rPr lang="zh-CN" altLang="zh-CN" sz="2200" dirty="0"/>
              <a:t>、投标人的资格条件、投标报价要求、评标方法、评标标准以及拟签订的采购合同文本等</a:t>
            </a:r>
            <a:r>
              <a:rPr lang="zh-CN" altLang="zh-CN" sz="2200" dirty="0" smtClean="0"/>
              <a:t>。</a:t>
            </a:r>
            <a:endParaRPr lang="en-US" altLang="zh-CN" sz="2200" dirty="0" smtClean="0"/>
          </a:p>
          <a:p>
            <a:pPr marL="0" indent="0">
              <a:lnSpc>
                <a:spcPts val="4300"/>
              </a:lnSpc>
              <a:buNone/>
            </a:pPr>
            <a:r>
              <a:rPr lang="en-US" altLang="zh-CN" sz="2200" dirty="0"/>
              <a:t> </a:t>
            </a:r>
            <a:r>
              <a:rPr lang="en-US" altLang="zh-CN" sz="2200" dirty="0" smtClean="0"/>
              <a:t>  </a:t>
            </a:r>
            <a:r>
              <a:rPr lang="zh-CN" altLang="en-US" sz="2200" dirty="0" smtClean="0"/>
              <a:t>（</a:t>
            </a:r>
            <a:r>
              <a:rPr lang="en-US" altLang="zh-CN" sz="2200" dirty="0" smtClean="0"/>
              <a:t>2</a:t>
            </a:r>
            <a:r>
              <a:rPr lang="zh-CN" altLang="en-US" sz="2200" dirty="0" smtClean="0"/>
              <a:t>）</a:t>
            </a:r>
            <a:r>
              <a:rPr lang="zh-CN" altLang="zh-CN" sz="2200" dirty="0"/>
              <a:t>确定参加投标的供应商名单。在招标文件要求提交投标文件的截止时间前，将投标文件密封送达投标地点的供应商</a:t>
            </a:r>
            <a:r>
              <a:rPr lang="zh-CN" altLang="zh-CN" sz="2200" dirty="0" smtClean="0"/>
              <a:t>。</a:t>
            </a:r>
            <a:r>
              <a:rPr lang="zh-CN" altLang="en-US" sz="2200" u="sng" dirty="0" smtClean="0"/>
              <a:t>采购公告的时间不得少于</a:t>
            </a:r>
            <a:r>
              <a:rPr lang="en-US" altLang="zh-CN" sz="2200" u="sng" dirty="0" smtClean="0"/>
              <a:t>20</a:t>
            </a:r>
            <a:r>
              <a:rPr lang="zh-CN" altLang="en-US" sz="2200" u="sng" dirty="0" smtClean="0"/>
              <a:t>日。</a:t>
            </a:r>
            <a:endParaRPr lang="en-US" altLang="zh-CN" sz="2200" u="sng" dirty="0" smtClean="0"/>
          </a:p>
          <a:p>
            <a:pPr marL="0" indent="0">
              <a:lnSpc>
                <a:spcPts val="4300"/>
              </a:lnSpc>
              <a:buNone/>
            </a:pPr>
            <a:endParaRPr lang="zh-CN" altLang="en-US" sz="2800" dirty="0"/>
          </a:p>
        </p:txBody>
      </p:sp>
    </p:spTree>
    <p:extLst>
      <p:ext uri="{BB962C8B-B14F-4D97-AF65-F5344CB8AC3E}">
        <p14:creationId xmlns:p14="http://schemas.microsoft.com/office/powerpoint/2010/main" val="23318455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260648"/>
            <a:ext cx="8640959" cy="6264696"/>
          </a:xfrm>
        </p:spPr>
        <p:txBody>
          <a:bodyPr>
            <a:normAutofit/>
          </a:bodyPr>
          <a:lstStyle/>
          <a:p>
            <a:pPr marL="0" indent="0">
              <a:lnSpc>
                <a:spcPts val="4500"/>
              </a:lnSpc>
              <a:buNone/>
            </a:pPr>
            <a:r>
              <a:rPr lang="zh-CN" altLang="en-US" sz="2200" dirty="0"/>
              <a:t>（</a:t>
            </a:r>
            <a:r>
              <a:rPr lang="en-US" altLang="zh-CN" sz="2200" dirty="0"/>
              <a:t>3</a:t>
            </a:r>
            <a:r>
              <a:rPr lang="zh-CN" altLang="en-US" sz="2200" dirty="0"/>
              <a:t>）</a:t>
            </a:r>
            <a:r>
              <a:rPr lang="zh-CN" altLang="zh-CN" sz="2200" dirty="0"/>
              <a:t>组建评标委员会。评标委员会由学校代表和有关技术、经济等方面的专家组成，成员人数应当为</a:t>
            </a:r>
            <a:r>
              <a:rPr lang="en-US" altLang="zh-CN" sz="2200" dirty="0"/>
              <a:t>5</a:t>
            </a:r>
            <a:r>
              <a:rPr lang="zh-CN" altLang="zh-CN" sz="2200" dirty="0"/>
              <a:t>人（含）以上单数。其中，技术、经济等方面的专家不得少于成员总数的三分之二。</a:t>
            </a:r>
          </a:p>
          <a:p>
            <a:pPr marL="0" indent="0">
              <a:lnSpc>
                <a:spcPts val="4500"/>
              </a:lnSpc>
              <a:buNone/>
            </a:pPr>
            <a:r>
              <a:rPr lang="en-US" altLang="zh-CN" sz="2200" dirty="0" smtClean="0"/>
              <a:t>    </a:t>
            </a:r>
            <a:r>
              <a:rPr lang="zh-CN" altLang="zh-CN" sz="2200" dirty="0" smtClean="0"/>
              <a:t>评审</a:t>
            </a:r>
            <a:r>
              <a:rPr lang="zh-CN" altLang="zh-CN" sz="2200" dirty="0"/>
              <a:t>专家应当从财政部设立的评审专家库中随机抽取。</a:t>
            </a:r>
          </a:p>
          <a:p>
            <a:pPr marL="0" indent="0">
              <a:lnSpc>
                <a:spcPts val="4500"/>
              </a:lnSpc>
              <a:buNone/>
            </a:pPr>
            <a:r>
              <a:rPr lang="zh-CN" altLang="en-US" sz="2200" dirty="0" smtClean="0"/>
              <a:t>（</a:t>
            </a:r>
            <a:r>
              <a:rPr lang="en-US" altLang="zh-CN" sz="2200" dirty="0" smtClean="0"/>
              <a:t>4</a:t>
            </a:r>
            <a:r>
              <a:rPr lang="zh-CN" altLang="en-US" sz="2200" dirty="0" smtClean="0"/>
              <a:t>）</a:t>
            </a:r>
            <a:r>
              <a:rPr lang="zh-CN" altLang="zh-CN" sz="2200" dirty="0" smtClean="0"/>
              <a:t>评标</a:t>
            </a:r>
            <a:r>
              <a:rPr lang="zh-CN" altLang="zh-CN" sz="2200" dirty="0"/>
              <a:t>。评标委员会按照招标文件制定的评审办法（</a:t>
            </a:r>
            <a:r>
              <a:rPr lang="zh-CN" altLang="zh-CN" sz="2200" dirty="0">
                <a:solidFill>
                  <a:srgbClr val="FF0000"/>
                </a:solidFill>
              </a:rPr>
              <a:t>综合评分法</a:t>
            </a:r>
            <a:r>
              <a:rPr lang="zh-CN" altLang="zh-CN" sz="2200" dirty="0"/>
              <a:t>或最低评标价法）对投标文件进行评审</a:t>
            </a:r>
            <a:r>
              <a:rPr lang="zh-CN" altLang="zh-CN" sz="2200" dirty="0" smtClean="0"/>
              <a:t>，按</a:t>
            </a:r>
            <a:r>
              <a:rPr lang="zh-CN" altLang="zh-CN" sz="2200" dirty="0"/>
              <a:t>评审结果推荐</a:t>
            </a:r>
            <a:r>
              <a:rPr lang="en-US" altLang="zh-CN" sz="2200" dirty="0"/>
              <a:t>3</a:t>
            </a:r>
            <a:r>
              <a:rPr lang="zh-CN" altLang="zh-CN" sz="2200" dirty="0"/>
              <a:t>名中标</a:t>
            </a:r>
            <a:r>
              <a:rPr lang="zh-CN" altLang="zh-CN" sz="2200" dirty="0" smtClean="0"/>
              <a:t>候选</a:t>
            </a:r>
            <a:r>
              <a:rPr lang="zh-CN" altLang="en-US" sz="2200" dirty="0" smtClean="0"/>
              <a:t>人</a:t>
            </a:r>
            <a:r>
              <a:rPr lang="zh-CN" altLang="zh-CN" sz="2200" dirty="0" smtClean="0"/>
              <a:t>，</a:t>
            </a:r>
            <a:r>
              <a:rPr lang="zh-CN" altLang="zh-CN" sz="2200" dirty="0"/>
              <a:t>并编写评标报告。</a:t>
            </a:r>
          </a:p>
          <a:p>
            <a:pPr marL="0" indent="0">
              <a:lnSpc>
                <a:spcPts val="4500"/>
              </a:lnSpc>
              <a:buNone/>
            </a:pPr>
            <a:r>
              <a:rPr lang="zh-CN" altLang="en-US" sz="2200" dirty="0" smtClean="0"/>
              <a:t>（</a:t>
            </a:r>
            <a:r>
              <a:rPr lang="en-US" altLang="zh-CN" sz="2200" dirty="0"/>
              <a:t>5</a:t>
            </a:r>
            <a:r>
              <a:rPr lang="zh-CN" altLang="en-US" sz="2200" dirty="0" smtClean="0"/>
              <a:t>）</a:t>
            </a:r>
            <a:r>
              <a:rPr lang="zh-CN" altLang="zh-CN" sz="2200" dirty="0" smtClean="0"/>
              <a:t>确定</a:t>
            </a:r>
            <a:r>
              <a:rPr lang="zh-CN" altLang="zh-CN" sz="2200" dirty="0"/>
              <a:t>成交供应商。</a:t>
            </a:r>
            <a:r>
              <a:rPr lang="zh-CN" altLang="zh-CN" sz="2200" dirty="0" smtClean="0"/>
              <a:t>学校按照</a:t>
            </a:r>
            <a:r>
              <a:rPr lang="zh-CN" altLang="zh-CN" sz="2200" dirty="0"/>
              <a:t>评标报告推荐的中标</a:t>
            </a:r>
            <a:r>
              <a:rPr lang="zh-CN" altLang="zh-CN" sz="2200" dirty="0" smtClean="0"/>
              <a:t>候选</a:t>
            </a:r>
            <a:r>
              <a:rPr lang="zh-CN" altLang="en-US" sz="2200" dirty="0" smtClean="0"/>
              <a:t>人</a:t>
            </a:r>
            <a:r>
              <a:rPr lang="zh-CN" altLang="zh-CN" sz="2200" dirty="0" smtClean="0"/>
              <a:t>顺序</a:t>
            </a:r>
            <a:r>
              <a:rPr lang="zh-CN" altLang="zh-CN" sz="2200" dirty="0"/>
              <a:t>确定中标供应商</a:t>
            </a:r>
            <a:r>
              <a:rPr lang="zh-CN" altLang="zh-CN" sz="2200" dirty="0" smtClean="0"/>
              <a:t>。</a:t>
            </a:r>
            <a:endParaRPr lang="en-US" altLang="zh-CN" sz="2200" dirty="0" smtClean="0"/>
          </a:p>
          <a:p>
            <a:pPr marL="0" indent="0">
              <a:lnSpc>
                <a:spcPts val="4500"/>
              </a:lnSpc>
              <a:buNone/>
            </a:pPr>
            <a:endParaRPr lang="zh-CN" altLang="en-US" sz="2200" dirty="0"/>
          </a:p>
        </p:txBody>
      </p:sp>
    </p:spTree>
    <p:extLst>
      <p:ext uri="{BB962C8B-B14F-4D97-AF65-F5344CB8AC3E}">
        <p14:creationId xmlns:p14="http://schemas.microsoft.com/office/powerpoint/2010/main" val="1320375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8064896" cy="5976664"/>
          </a:xfrm>
        </p:spPr>
        <p:txBody>
          <a:bodyPr vert="horz" lIns="91440" tIns="45720" rIns="91440" bIns="45720" rtlCol="0">
            <a:normAutofit/>
          </a:bodyPr>
          <a:lstStyle/>
          <a:p>
            <a:pPr marL="0" indent="0">
              <a:lnSpc>
                <a:spcPts val="3500"/>
              </a:lnSpc>
              <a:buNone/>
            </a:pPr>
            <a:r>
              <a:rPr lang="en-US" altLang="zh-CN" sz="3600" b="1" dirty="0" smtClean="0">
                <a:latin typeface="+mn-ea"/>
              </a:rPr>
              <a:t>2.2</a:t>
            </a:r>
            <a:r>
              <a:rPr lang="zh-CN" altLang="en-US" sz="3600" b="1" dirty="0" smtClean="0">
                <a:latin typeface="+mn-ea"/>
              </a:rPr>
              <a:t>竞争性磋商</a:t>
            </a:r>
            <a:r>
              <a:rPr lang="en-US" altLang="zh-CN" sz="3600" b="1" dirty="0" smtClean="0">
                <a:latin typeface="+mn-ea"/>
              </a:rPr>
              <a:t>/</a:t>
            </a:r>
            <a:r>
              <a:rPr lang="zh-CN" altLang="en-US" sz="3600" b="1" dirty="0" smtClean="0">
                <a:latin typeface="+mn-ea"/>
              </a:rPr>
              <a:t>竞争性谈判</a:t>
            </a:r>
            <a:r>
              <a:rPr lang="en-US" altLang="zh-CN" sz="3600" b="1" dirty="0" smtClean="0">
                <a:latin typeface="+mn-ea"/>
              </a:rPr>
              <a:t>/</a:t>
            </a:r>
            <a:r>
              <a:rPr lang="zh-CN" altLang="en-US" sz="3600" b="1" dirty="0" smtClean="0">
                <a:latin typeface="+mn-ea"/>
              </a:rPr>
              <a:t>询价</a:t>
            </a:r>
            <a:endParaRPr lang="en-US" altLang="zh-CN" sz="3600" b="1" dirty="0" smtClean="0">
              <a:latin typeface="+mn-ea"/>
            </a:endParaRPr>
          </a:p>
          <a:p>
            <a:pPr marL="0" indent="0">
              <a:lnSpc>
                <a:spcPts val="3500"/>
              </a:lnSpc>
              <a:buNone/>
            </a:pPr>
            <a:r>
              <a:rPr lang="en-US" altLang="zh-CN" sz="2600" b="1" dirty="0" smtClean="0">
                <a:latin typeface="+mn-ea"/>
              </a:rPr>
              <a:t>2.2.1</a:t>
            </a:r>
            <a:r>
              <a:rPr lang="zh-CN" altLang="en-US" sz="2600" b="1" dirty="0" smtClean="0">
                <a:latin typeface="+mn-ea"/>
              </a:rPr>
              <a:t>定义</a:t>
            </a:r>
            <a:endParaRPr lang="en-US" altLang="zh-CN" sz="2600" b="1" dirty="0" smtClean="0">
              <a:latin typeface="+mn-ea"/>
            </a:endParaRPr>
          </a:p>
          <a:p>
            <a:pPr marL="0" indent="0">
              <a:lnSpc>
                <a:spcPts val="3500"/>
              </a:lnSpc>
              <a:buNone/>
            </a:pPr>
            <a:r>
              <a:rPr lang="zh-CN" altLang="zh-CN" sz="2000" u="sng" dirty="0">
                <a:solidFill>
                  <a:srgbClr val="FF0000"/>
                </a:solidFill>
              </a:rPr>
              <a:t>竞争性磋商</a:t>
            </a:r>
            <a:r>
              <a:rPr lang="zh-CN" altLang="zh-CN" sz="2000" dirty="0"/>
              <a:t>，是指通过组建竞争性磋商小组与符合条件的供应商就采购、工程和服务事宜进行磋商，供应商按照磋商文件的要求提交响应文件和报价，学校从磋商小组评审后提出的候选供应商名单中确定成交供应商的采购方式。</a:t>
            </a:r>
            <a:endParaRPr lang="en-US" altLang="zh-CN" sz="2000" dirty="0"/>
          </a:p>
          <a:p>
            <a:pPr marL="0" indent="0">
              <a:lnSpc>
                <a:spcPts val="3500"/>
              </a:lnSpc>
              <a:buNone/>
            </a:pPr>
            <a:r>
              <a:rPr lang="zh-CN" altLang="zh-CN" sz="2000" u="sng" dirty="0" smtClean="0">
                <a:solidFill>
                  <a:schemeClr val="tx1"/>
                </a:solidFill>
              </a:rPr>
              <a:t>竞争性</a:t>
            </a:r>
            <a:r>
              <a:rPr lang="zh-CN" altLang="zh-CN" sz="2000" u="sng" dirty="0">
                <a:solidFill>
                  <a:schemeClr val="tx1"/>
                </a:solidFill>
              </a:rPr>
              <a:t>谈判</a:t>
            </a:r>
            <a:r>
              <a:rPr lang="zh-CN" altLang="zh-CN" sz="2000" dirty="0"/>
              <a:t>，是指谈判小组与符合资格条件的供应商就采购货物、工程和服务事宜进行谈判，供应商按照谈判文件的要求提交响应文件和最后报价，学校从谈判小组提出的成交候选人中确定成交供应商的采购方式</a:t>
            </a:r>
            <a:r>
              <a:rPr lang="zh-CN" altLang="zh-CN" sz="2000" dirty="0" smtClean="0"/>
              <a:t>。</a:t>
            </a:r>
            <a:endParaRPr lang="en-US" altLang="zh-CN" sz="2000" dirty="0" smtClean="0"/>
          </a:p>
          <a:p>
            <a:pPr marL="0" indent="0">
              <a:lnSpc>
                <a:spcPts val="3500"/>
              </a:lnSpc>
              <a:buNone/>
            </a:pPr>
            <a:r>
              <a:rPr lang="zh-CN" altLang="zh-CN" sz="2000" u="sng" dirty="0">
                <a:solidFill>
                  <a:schemeClr val="tx1"/>
                </a:solidFill>
              </a:rPr>
              <a:t>询价，</a:t>
            </a:r>
            <a:r>
              <a:rPr lang="zh-CN" altLang="zh-CN" sz="2000" dirty="0"/>
              <a:t>是指询价小组向符合资格条件的供应商发出采购货物询价通知书，要求供应商一次报出不得更改的价格，学校从询价小组提出的成交候选人中确定成交供应商的采购方式</a:t>
            </a:r>
            <a:r>
              <a:rPr lang="zh-CN" altLang="zh-CN" sz="2000" dirty="0" smtClean="0"/>
              <a:t>。</a:t>
            </a:r>
            <a:endParaRPr lang="en-US" altLang="zh-CN" sz="2000" dirty="0" smtClean="0"/>
          </a:p>
        </p:txBody>
      </p:sp>
    </p:spTree>
    <p:extLst>
      <p:ext uri="{BB962C8B-B14F-4D97-AF65-F5344CB8AC3E}">
        <p14:creationId xmlns:p14="http://schemas.microsoft.com/office/powerpoint/2010/main" val="25135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620688"/>
            <a:ext cx="8640959" cy="5904656"/>
          </a:xfrm>
        </p:spPr>
        <p:txBody>
          <a:bodyPr>
            <a:normAutofit/>
          </a:bodyPr>
          <a:lstStyle/>
          <a:p>
            <a:pPr marL="0" indent="0">
              <a:lnSpc>
                <a:spcPts val="3500"/>
              </a:lnSpc>
              <a:buNone/>
            </a:pPr>
            <a:r>
              <a:rPr lang="en-US" altLang="zh-CN" sz="2800" b="1" dirty="0" smtClean="0">
                <a:latin typeface="+mn-ea"/>
              </a:rPr>
              <a:t>2.2.2</a:t>
            </a:r>
            <a:r>
              <a:rPr lang="zh-CN" altLang="en-US" sz="2800" b="1" dirty="0" smtClean="0">
                <a:latin typeface="+mn-ea"/>
              </a:rPr>
              <a:t>适用条件</a:t>
            </a:r>
            <a:endParaRPr lang="en-US" altLang="zh-CN" sz="2800" b="1" dirty="0" smtClean="0">
              <a:latin typeface="+mn-ea"/>
            </a:endParaRPr>
          </a:p>
          <a:p>
            <a:pPr marL="0" indent="0">
              <a:lnSpc>
                <a:spcPts val="4100"/>
              </a:lnSpc>
              <a:buNone/>
            </a:pPr>
            <a:r>
              <a:rPr lang="en-US" altLang="zh-CN" sz="2800" dirty="0" smtClean="0"/>
              <a:t>       </a:t>
            </a:r>
            <a:r>
              <a:rPr lang="zh-CN" altLang="zh-CN" sz="2800" dirty="0" smtClean="0"/>
              <a:t>自行</a:t>
            </a:r>
            <a:r>
              <a:rPr lang="zh-CN" altLang="zh-CN" sz="2800" dirty="0"/>
              <a:t>采购单项或批量预算金额在</a:t>
            </a:r>
            <a:r>
              <a:rPr lang="en-US" altLang="zh-CN" sz="2800" dirty="0"/>
              <a:t>30</a:t>
            </a:r>
            <a:r>
              <a:rPr lang="zh-CN" altLang="zh-CN" sz="2800" dirty="0"/>
              <a:t>万元（含）人民币以上、</a:t>
            </a:r>
            <a:r>
              <a:rPr lang="en-US" altLang="zh-CN" sz="2800" dirty="0"/>
              <a:t>200</a:t>
            </a:r>
            <a:r>
              <a:rPr lang="zh-CN" altLang="zh-CN" sz="2800" dirty="0"/>
              <a:t>万元人民币以下的货物、服务</a:t>
            </a:r>
            <a:r>
              <a:rPr lang="zh-CN" altLang="en-US" sz="2800" dirty="0"/>
              <a:t>项目</a:t>
            </a:r>
            <a:r>
              <a:rPr lang="zh-CN" altLang="zh-CN" sz="2800" dirty="0"/>
              <a:t>，委托学校备选的社会代理机构采用竞争性</a:t>
            </a:r>
            <a:r>
              <a:rPr lang="zh-CN" altLang="zh-CN" sz="2800" dirty="0" smtClean="0"/>
              <a:t>磋商</a:t>
            </a:r>
            <a:r>
              <a:rPr lang="zh-CN" altLang="en-US" sz="2800" dirty="0" smtClean="0"/>
              <a:t>、</a:t>
            </a:r>
            <a:r>
              <a:rPr lang="zh-CN" altLang="zh-CN" sz="2800" dirty="0" smtClean="0"/>
              <a:t>竞争性</a:t>
            </a:r>
            <a:r>
              <a:rPr lang="zh-CN" altLang="zh-CN" sz="2800" dirty="0"/>
              <a:t>谈判</a:t>
            </a:r>
            <a:r>
              <a:rPr lang="zh-CN" altLang="zh-CN" sz="2800" dirty="0" smtClean="0"/>
              <a:t>方式采购</a:t>
            </a:r>
            <a:r>
              <a:rPr lang="zh-CN" altLang="en-US" sz="2800" dirty="0"/>
              <a:t>。</a:t>
            </a:r>
            <a:endParaRPr lang="en-US" altLang="zh-CN" sz="2800" dirty="0"/>
          </a:p>
          <a:p>
            <a:pPr marL="0" indent="0">
              <a:lnSpc>
                <a:spcPts val="4100"/>
              </a:lnSpc>
              <a:buNone/>
            </a:pPr>
            <a:r>
              <a:rPr lang="en-US" altLang="zh-CN" sz="2800" dirty="0"/>
              <a:t>       </a:t>
            </a:r>
            <a:r>
              <a:rPr lang="zh-CN" altLang="zh-CN" sz="2800" dirty="0"/>
              <a:t>采购货物的，还可以采用询价方式采购</a:t>
            </a:r>
            <a:r>
              <a:rPr lang="zh-CN" altLang="zh-CN" sz="2800" dirty="0" smtClean="0"/>
              <a:t>。</a:t>
            </a:r>
            <a:endParaRPr lang="en-US" altLang="zh-CN" sz="2800" dirty="0" smtClean="0"/>
          </a:p>
          <a:p>
            <a:pPr marL="0" indent="0">
              <a:lnSpc>
                <a:spcPts val="4100"/>
              </a:lnSpc>
              <a:buNone/>
            </a:pPr>
            <a:endParaRPr lang="en-US" altLang="zh-CN" sz="2800" dirty="0"/>
          </a:p>
          <a:p>
            <a:pPr marL="0" indent="0">
              <a:lnSpc>
                <a:spcPts val="3500"/>
              </a:lnSpc>
              <a:buNone/>
            </a:pPr>
            <a:r>
              <a:rPr lang="en-US" altLang="zh-CN" sz="2800" dirty="0" smtClean="0">
                <a:latin typeface="+mn-ea"/>
              </a:rPr>
              <a:t> </a:t>
            </a:r>
            <a:r>
              <a:rPr lang="en-US" altLang="zh-CN" sz="2800" b="1" dirty="0" smtClean="0">
                <a:latin typeface="+mn-ea"/>
              </a:rPr>
              <a:t>2.2.3</a:t>
            </a:r>
            <a:r>
              <a:rPr lang="zh-CN" altLang="en-US" sz="2800" b="1" dirty="0">
                <a:latin typeface="+mn-ea"/>
              </a:rPr>
              <a:t>组织</a:t>
            </a:r>
            <a:r>
              <a:rPr lang="zh-CN" altLang="en-US" sz="2800" b="1" dirty="0" smtClean="0">
                <a:latin typeface="+mn-ea"/>
              </a:rPr>
              <a:t>程序</a:t>
            </a:r>
            <a:endParaRPr lang="en-US" altLang="zh-CN" sz="2800" b="1" dirty="0" smtClean="0">
              <a:latin typeface="+mn-ea"/>
            </a:endParaRPr>
          </a:p>
          <a:p>
            <a:pPr marL="0" indent="0">
              <a:lnSpc>
                <a:spcPts val="3500"/>
              </a:lnSpc>
              <a:buNone/>
            </a:pPr>
            <a:endParaRPr lang="en-US" altLang="zh-CN" sz="2800" b="1" dirty="0">
              <a:latin typeface="+mn-ea"/>
            </a:endParaRPr>
          </a:p>
          <a:p>
            <a:pPr marL="0" indent="0">
              <a:lnSpc>
                <a:spcPts val="3500"/>
              </a:lnSpc>
              <a:buNone/>
            </a:pPr>
            <a:endParaRPr lang="zh-CN" altLang="en-US" sz="2800" dirty="0"/>
          </a:p>
        </p:txBody>
      </p:sp>
    </p:spTree>
    <p:extLst>
      <p:ext uri="{BB962C8B-B14F-4D97-AF65-F5344CB8AC3E}">
        <p14:creationId xmlns:p14="http://schemas.microsoft.com/office/powerpoint/2010/main" val="24170975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404664"/>
            <a:ext cx="8640959" cy="6120680"/>
          </a:xfrm>
        </p:spPr>
        <p:txBody>
          <a:bodyPr>
            <a:normAutofit fontScale="85000" lnSpcReduction="10000"/>
          </a:bodyPr>
          <a:lstStyle/>
          <a:p>
            <a:pPr marL="0" indent="0">
              <a:lnSpc>
                <a:spcPts val="4400"/>
              </a:lnSpc>
              <a:buNone/>
            </a:pPr>
            <a:r>
              <a:rPr lang="en-US" altLang="zh-CN" sz="3300" dirty="0">
                <a:latin typeface="+mn-ea"/>
              </a:rPr>
              <a:t>      </a:t>
            </a:r>
            <a:r>
              <a:rPr lang="en-US" altLang="zh-CN" sz="3300" b="1" dirty="0" smtClean="0">
                <a:latin typeface="+mn-ea"/>
              </a:rPr>
              <a:t>2.2.3.1</a:t>
            </a:r>
            <a:r>
              <a:rPr lang="zh-CN" altLang="en-US" sz="3300" b="1" dirty="0">
                <a:latin typeface="+mn-ea"/>
              </a:rPr>
              <a:t>竞争性</a:t>
            </a:r>
            <a:r>
              <a:rPr lang="zh-CN" altLang="en-US" sz="3300" b="1" dirty="0" smtClean="0"/>
              <a:t>磋商</a:t>
            </a:r>
            <a:r>
              <a:rPr lang="en-US" altLang="zh-CN" sz="3300" b="1" dirty="0" smtClean="0"/>
              <a:t> </a:t>
            </a:r>
          </a:p>
          <a:p>
            <a:pPr marL="0" indent="0">
              <a:lnSpc>
                <a:spcPts val="4400"/>
              </a:lnSpc>
              <a:buNone/>
            </a:pPr>
            <a:r>
              <a:rPr lang="en-US" altLang="zh-CN" sz="2800" dirty="0" smtClean="0"/>
              <a:t>      </a:t>
            </a:r>
            <a:r>
              <a:rPr lang="zh-CN" altLang="en-US" sz="2800" dirty="0" smtClean="0"/>
              <a:t>（</a:t>
            </a:r>
            <a:r>
              <a:rPr lang="en-US" altLang="zh-CN" sz="2800" dirty="0" smtClean="0"/>
              <a:t>1</a:t>
            </a:r>
            <a:r>
              <a:rPr lang="zh-CN" altLang="en-US" sz="2800" dirty="0" smtClean="0"/>
              <a:t>）</a:t>
            </a:r>
            <a:r>
              <a:rPr lang="zh-CN" altLang="zh-CN" sz="2800" dirty="0"/>
              <a:t>成立磋商小组。磋商小组由学校代表和评审专家共三人以上的单数组成，其中评审专家的人数不得少于成员总数的三分之二</a:t>
            </a:r>
            <a:r>
              <a:rPr lang="zh-CN" altLang="zh-CN" sz="2800" dirty="0" smtClean="0"/>
              <a:t>。</a:t>
            </a:r>
            <a:endParaRPr lang="en-US" altLang="zh-CN" sz="2800" dirty="0" smtClean="0"/>
          </a:p>
          <a:p>
            <a:pPr marL="0" indent="0">
              <a:lnSpc>
                <a:spcPts val="4400"/>
              </a:lnSpc>
              <a:buNone/>
            </a:pPr>
            <a:r>
              <a:rPr lang="en-US" altLang="zh-CN" sz="2800" dirty="0" smtClean="0"/>
              <a:t>      </a:t>
            </a:r>
            <a:r>
              <a:rPr lang="zh-CN" altLang="en-US" sz="2800" dirty="0" smtClean="0"/>
              <a:t>（</a:t>
            </a:r>
            <a:r>
              <a:rPr lang="en-US" altLang="zh-CN" sz="2800" dirty="0" smtClean="0"/>
              <a:t>2</a:t>
            </a:r>
            <a:r>
              <a:rPr lang="zh-CN" altLang="en-US" sz="2800" dirty="0" smtClean="0"/>
              <a:t>）</a:t>
            </a:r>
            <a:r>
              <a:rPr lang="zh-CN" altLang="zh-CN" sz="2800" dirty="0"/>
              <a:t>制定磋商文件。磋商文件应当明确磋商程序、磋商内容、合同草案条款、以及评审程序、方法、标准等事项。</a:t>
            </a:r>
            <a:endParaRPr lang="en-US" altLang="zh-CN" sz="2800" dirty="0"/>
          </a:p>
          <a:p>
            <a:pPr marL="0" indent="0">
              <a:lnSpc>
                <a:spcPts val="4400"/>
              </a:lnSpc>
              <a:buNone/>
            </a:pPr>
            <a:r>
              <a:rPr lang="en-US" altLang="zh-CN" sz="2800" dirty="0" smtClean="0"/>
              <a:t>      </a:t>
            </a:r>
            <a:r>
              <a:rPr lang="zh-CN" altLang="en-US" sz="2800" dirty="0" smtClean="0"/>
              <a:t>（</a:t>
            </a:r>
            <a:r>
              <a:rPr lang="en-US" altLang="zh-CN" sz="2800" dirty="0" smtClean="0"/>
              <a:t>3</a:t>
            </a:r>
            <a:r>
              <a:rPr lang="zh-CN" altLang="en-US" sz="2800" dirty="0" smtClean="0"/>
              <a:t>）</a:t>
            </a:r>
            <a:r>
              <a:rPr lang="zh-CN" altLang="zh-CN" sz="2800" dirty="0" smtClean="0"/>
              <a:t>确定参加</a:t>
            </a:r>
            <a:r>
              <a:rPr lang="zh-CN" altLang="zh-CN" sz="2800" dirty="0"/>
              <a:t>磋商的供应商名单。磋商小组从符合相应资格条件的供应商名单中确定</a:t>
            </a:r>
            <a:r>
              <a:rPr lang="zh-CN" altLang="zh-CN" sz="2800" u="sng" dirty="0"/>
              <a:t>不少于三家的供应商</a:t>
            </a:r>
            <a:r>
              <a:rPr lang="zh-CN" altLang="zh-CN" sz="2800" dirty="0"/>
              <a:t>参加磋商，并向其提供磋商文件</a:t>
            </a:r>
            <a:r>
              <a:rPr lang="zh-CN" altLang="zh-CN" sz="2800" dirty="0" smtClean="0"/>
              <a:t>。</a:t>
            </a:r>
            <a:r>
              <a:rPr lang="zh-CN" altLang="en-US" sz="2800" u="sng" dirty="0"/>
              <a:t>采购公告的时间不得</a:t>
            </a:r>
            <a:r>
              <a:rPr lang="zh-CN" altLang="en-US" sz="2800" u="sng" dirty="0" smtClean="0"/>
              <a:t>少于</a:t>
            </a:r>
            <a:r>
              <a:rPr lang="en-US" altLang="zh-CN" sz="2800" u="sng" dirty="0" smtClean="0"/>
              <a:t>10</a:t>
            </a:r>
            <a:r>
              <a:rPr lang="zh-CN" altLang="en-US" sz="2800" u="sng" dirty="0"/>
              <a:t>日。</a:t>
            </a:r>
            <a:endParaRPr lang="zh-CN" altLang="en-US" sz="2800" dirty="0"/>
          </a:p>
        </p:txBody>
      </p:sp>
    </p:spTree>
    <p:extLst>
      <p:ext uri="{BB962C8B-B14F-4D97-AF65-F5344CB8AC3E}">
        <p14:creationId xmlns:p14="http://schemas.microsoft.com/office/powerpoint/2010/main" val="17449792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260648"/>
            <a:ext cx="8640959" cy="6264696"/>
          </a:xfrm>
        </p:spPr>
        <p:txBody>
          <a:bodyPr>
            <a:normAutofit/>
          </a:bodyPr>
          <a:lstStyle/>
          <a:p>
            <a:pPr marL="0" indent="0">
              <a:lnSpc>
                <a:spcPts val="4100"/>
              </a:lnSpc>
              <a:buNone/>
            </a:pPr>
            <a:r>
              <a:rPr lang="zh-CN" altLang="en-US" sz="2800" dirty="0" smtClean="0"/>
              <a:t>   </a:t>
            </a:r>
            <a:r>
              <a:rPr lang="zh-CN" altLang="en-US" dirty="0"/>
              <a:t>（</a:t>
            </a:r>
            <a:r>
              <a:rPr lang="en-US" altLang="zh-CN" dirty="0"/>
              <a:t>4</a:t>
            </a:r>
            <a:r>
              <a:rPr lang="zh-CN" altLang="en-US" dirty="0" smtClean="0"/>
              <a:t>）</a:t>
            </a:r>
            <a:r>
              <a:rPr lang="zh-CN" altLang="zh-CN" dirty="0"/>
              <a:t>磋商。磋商小组所有成员集中与单一供应商分别进行磋商。在磋商中，磋商的任何一方不得透露与磋商有关的其他供应商的技术资料、价格和其他信息。磋商文件有实质性变动的，磋商小组应当以书面形式通知所有参加磋商的供应商</a:t>
            </a:r>
            <a:r>
              <a:rPr lang="zh-CN" altLang="zh-CN" dirty="0" smtClean="0"/>
              <a:t>。</a:t>
            </a:r>
            <a:endParaRPr lang="zh-CN" altLang="zh-CN" dirty="0"/>
          </a:p>
          <a:p>
            <a:pPr marL="0" indent="0">
              <a:lnSpc>
                <a:spcPts val="4100"/>
              </a:lnSpc>
              <a:buNone/>
            </a:pPr>
            <a:r>
              <a:rPr lang="zh-CN" altLang="en-US" dirty="0" smtClean="0"/>
              <a:t>   （</a:t>
            </a:r>
            <a:r>
              <a:rPr lang="en-US" altLang="zh-CN" dirty="0" smtClean="0"/>
              <a:t>5</a:t>
            </a:r>
            <a:r>
              <a:rPr lang="zh-CN" altLang="en-US" dirty="0" smtClean="0"/>
              <a:t>）评审。</a:t>
            </a:r>
            <a:r>
              <a:rPr lang="zh-CN" altLang="zh-CN" dirty="0"/>
              <a:t>磋商小组应当要求所有实质性响应的供应商在规定时间内进行最后报价，提交最后报价的供应商不得少于</a:t>
            </a:r>
            <a:r>
              <a:rPr lang="en-US" altLang="zh-CN" dirty="0"/>
              <a:t>3</a:t>
            </a:r>
            <a:r>
              <a:rPr lang="zh-CN" altLang="zh-CN" dirty="0"/>
              <a:t>家。</a:t>
            </a:r>
            <a:r>
              <a:rPr lang="zh-CN" altLang="zh-CN" dirty="0" smtClean="0"/>
              <a:t>磋商</a:t>
            </a:r>
            <a:r>
              <a:rPr lang="zh-CN" altLang="zh-CN" dirty="0"/>
              <a:t>小组</a:t>
            </a:r>
            <a:r>
              <a:rPr lang="zh-CN" altLang="zh-CN" dirty="0">
                <a:solidFill>
                  <a:srgbClr val="FF0000"/>
                </a:solidFill>
              </a:rPr>
              <a:t>采用综合评分法</a:t>
            </a:r>
            <a:r>
              <a:rPr lang="zh-CN" altLang="zh-CN" dirty="0"/>
              <a:t>对提交最后报价的供应商的响应文件和最后报价进行综合评分，按照评审得分由高到底的顺序推荐</a:t>
            </a:r>
            <a:r>
              <a:rPr lang="en-US" altLang="zh-CN" dirty="0"/>
              <a:t>3</a:t>
            </a:r>
            <a:r>
              <a:rPr lang="zh-CN" altLang="zh-CN" dirty="0"/>
              <a:t>名成交候选人，并编写评审报告。</a:t>
            </a:r>
            <a:endParaRPr lang="en-US" altLang="zh-CN" dirty="0" smtClean="0"/>
          </a:p>
          <a:p>
            <a:pPr marL="0" indent="0">
              <a:lnSpc>
                <a:spcPts val="4100"/>
              </a:lnSpc>
              <a:buNone/>
            </a:pPr>
            <a:r>
              <a:rPr lang="zh-CN" altLang="en-US" dirty="0" smtClean="0"/>
              <a:t>    （</a:t>
            </a:r>
            <a:r>
              <a:rPr lang="en-US" altLang="zh-CN" dirty="0" smtClean="0"/>
              <a:t>6</a:t>
            </a:r>
            <a:r>
              <a:rPr lang="zh-CN" altLang="en-US" dirty="0" smtClean="0"/>
              <a:t>）</a:t>
            </a:r>
            <a:r>
              <a:rPr lang="zh-CN" altLang="zh-CN" dirty="0" smtClean="0"/>
              <a:t>确定</a:t>
            </a:r>
            <a:r>
              <a:rPr lang="zh-CN" altLang="zh-CN" dirty="0"/>
              <a:t>成交供应商</a:t>
            </a:r>
            <a:r>
              <a:rPr lang="zh-CN" altLang="zh-CN" dirty="0" smtClean="0"/>
              <a:t>。学校在</a:t>
            </a:r>
            <a:r>
              <a:rPr lang="zh-CN" altLang="zh-CN" dirty="0"/>
              <a:t>评审报告推荐的成交候选人中按顺序确定成交供应商</a:t>
            </a:r>
            <a:r>
              <a:rPr lang="zh-CN" altLang="zh-CN" dirty="0" smtClean="0"/>
              <a:t>。</a:t>
            </a:r>
            <a:endParaRPr lang="zh-CN" altLang="en-US" dirty="0"/>
          </a:p>
        </p:txBody>
      </p:sp>
    </p:spTree>
    <p:extLst>
      <p:ext uri="{BB962C8B-B14F-4D97-AF65-F5344CB8AC3E}">
        <p14:creationId xmlns:p14="http://schemas.microsoft.com/office/powerpoint/2010/main" val="4013101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404664"/>
            <a:ext cx="8640959" cy="6120680"/>
          </a:xfrm>
        </p:spPr>
        <p:txBody>
          <a:bodyPr>
            <a:normAutofit/>
          </a:bodyPr>
          <a:lstStyle/>
          <a:p>
            <a:pPr marL="0" indent="0">
              <a:lnSpc>
                <a:spcPts val="4400"/>
              </a:lnSpc>
              <a:buNone/>
            </a:pPr>
            <a:r>
              <a:rPr lang="en-US" altLang="zh-CN" sz="2800" b="1" dirty="0" smtClean="0"/>
              <a:t>     </a:t>
            </a:r>
            <a:r>
              <a:rPr lang="en-US" altLang="zh-CN" sz="2800" b="1" dirty="0" smtClean="0">
                <a:latin typeface="+mn-ea"/>
              </a:rPr>
              <a:t> 2.2.3.2</a:t>
            </a:r>
            <a:r>
              <a:rPr lang="zh-CN" altLang="en-US" sz="2800" b="1" dirty="0" smtClean="0"/>
              <a:t>竞争性谈判</a:t>
            </a:r>
            <a:endParaRPr lang="en-US" altLang="zh-CN" sz="2800" b="1" dirty="0" smtClean="0"/>
          </a:p>
          <a:p>
            <a:pPr marL="0" indent="0">
              <a:lnSpc>
                <a:spcPts val="4400"/>
              </a:lnSpc>
              <a:buNone/>
            </a:pPr>
            <a:r>
              <a:rPr lang="en-US" altLang="zh-CN" sz="2800" dirty="0" smtClean="0"/>
              <a:t>       </a:t>
            </a:r>
            <a:r>
              <a:rPr lang="zh-CN" altLang="en-US" dirty="0" smtClean="0"/>
              <a:t>（</a:t>
            </a:r>
            <a:r>
              <a:rPr lang="en-US" altLang="zh-CN" dirty="0" smtClean="0"/>
              <a:t>1</a:t>
            </a:r>
            <a:r>
              <a:rPr lang="zh-CN" altLang="en-US" dirty="0" smtClean="0"/>
              <a:t>）</a:t>
            </a:r>
            <a:r>
              <a:rPr lang="zh-CN" altLang="zh-CN" dirty="0"/>
              <a:t>成立谈判小组。谈判小组由学校代表和评审专家共三人以上的单数组成，其中评审专家的人数不得少于成员总数的三分之二</a:t>
            </a:r>
            <a:r>
              <a:rPr lang="zh-CN" altLang="zh-CN" dirty="0" smtClean="0"/>
              <a:t>。</a:t>
            </a:r>
            <a:endParaRPr lang="en-US" altLang="zh-CN" dirty="0" smtClean="0"/>
          </a:p>
          <a:p>
            <a:pPr marL="0" indent="0">
              <a:lnSpc>
                <a:spcPts val="4400"/>
              </a:lnSpc>
              <a:buNone/>
            </a:pPr>
            <a:r>
              <a:rPr lang="en-US" altLang="zh-CN" dirty="0" smtClean="0"/>
              <a:t>      </a:t>
            </a:r>
            <a:r>
              <a:rPr lang="zh-CN" altLang="en-US" dirty="0" smtClean="0"/>
              <a:t>（</a:t>
            </a:r>
            <a:r>
              <a:rPr lang="en-US" altLang="zh-CN" dirty="0" smtClean="0"/>
              <a:t>2</a:t>
            </a:r>
            <a:r>
              <a:rPr lang="zh-CN" altLang="en-US" dirty="0" smtClean="0"/>
              <a:t>）</a:t>
            </a:r>
            <a:r>
              <a:rPr lang="zh-CN" altLang="zh-CN" dirty="0"/>
              <a:t>制定谈判文件。谈判文件应当明确谈判程序、谈判内容、合同草案的条款以及评定成交的标准等事项</a:t>
            </a:r>
            <a:r>
              <a:rPr lang="zh-CN" altLang="zh-CN" dirty="0" smtClean="0"/>
              <a:t>。</a:t>
            </a:r>
            <a:endParaRPr lang="en-US" altLang="zh-CN" dirty="0" smtClean="0"/>
          </a:p>
          <a:p>
            <a:pPr marL="0" indent="0">
              <a:lnSpc>
                <a:spcPts val="4400"/>
              </a:lnSpc>
              <a:buNone/>
            </a:pPr>
            <a:r>
              <a:rPr lang="en-US" altLang="zh-CN" dirty="0"/>
              <a:t> </a:t>
            </a:r>
            <a:r>
              <a:rPr lang="en-US" altLang="zh-CN" dirty="0" smtClean="0"/>
              <a:t>     </a:t>
            </a:r>
            <a:r>
              <a:rPr lang="zh-CN" altLang="en-US" dirty="0" smtClean="0"/>
              <a:t>（</a:t>
            </a:r>
            <a:r>
              <a:rPr lang="en-US" altLang="zh-CN" dirty="0" smtClean="0"/>
              <a:t>3</a:t>
            </a:r>
            <a:r>
              <a:rPr lang="zh-CN" altLang="en-US" dirty="0" smtClean="0"/>
              <a:t>）</a:t>
            </a:r>
            <a:r>
              <a:rPr lang="zh-CN" altLang="zh-CN" dirty="0" smtClean="0"/>
              <a:t>确定参加</a:t>
            </a:r>
            <a:r>
              <a:rPr lang="zh-CN" altLang="zh-CN" dirty="0"/>
              <a:t>谈判的供应商名单。谈判小组从符合相应资格条件的供应商名单中确定</a:t>
            </a:r>
            <a:r>
              <a:rPr lang="zh-CN" altLang="zh-CN" u="sng" dirty="0"/>
              <a:t>不少于三家的供应商</a:t>
            </a:r>
            <a:r>
              <a:rPr lang="zh-CN" altLang="zh-CN" dirty="0"/>
              <a:t>参加谈判，并向其提供谈判文件</a:t>
            </a:r>
            <a:r>
              <a:rPr lang="zh-CN" altLang="zh-CN" dirty="0" smtClean="0"/>
              <a:t>。</a:t>
            </a:r>
            <a:r>
              <a:rPr lang="zh-CN" altLang="en-US" u="sng" dirty="0"/>
              <a:t>采购公告的时间不得</a:t>
            </a:r>
            <a:r>
              <a:rPr lang="zh-CN" altLang="en-US" u="sng" dirty="0" smtClean="0"/>
              <a:t>少于</a:t>
            </a:r>
            <a:r>
              <a:rPr lang="en-US" altLang="zh-CN" u="sng" dirty="0" smtClean="0"/>
              <a:t>3</a:t>
            </a:r>
            <a:r>
              <a:rPr lang="zh-CN" altLang="en-US" u="sng" dirty="0" smtClean="0"/>
              <a:t>个工作日。</a:t>
            </a:r>
            <a:endParaRPr lang="en-US" altLang="zh-CN" dirty="0" smtClean="0"/>
          </a:p>
          <a:p>
            <a:pPr marL="0" indent="0">
              <a:lnSpc>
                <a:spcPts val="4400"/>
              </a:lnSpc>
              <a:buNone/>
            </a:pPr>
            <a:endParaRPr lang="zh-CN" altLang="en-US" sz="2800" dirty="0"/>
          </a:p>
        </p:txBody>
      </p:sp>
    </p:spTree>
    <p:extLst>
      <p:ext uri="{BB962C8B-B14F-4D97-AF65-F5344CB8AC3E}">
        <p14:creationId xmlns:p14="http://schemas.microsoft.com/office/powerpoint/2010/main" val="38919021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5" y="260648"/>
            <a:ext cx="8424937" cy="6264696"/>
          </a:xfrm>
        </p:spPr>
        <p:txBody>
          <a:bodyPr>
            <a:normAutofit fontScale="85000" lnSpcReduction="10000"/>
          </a:bodyPr>
          <a:lstStyle/>
          <a:p>
            <a:pPr marL="0" indent="0">
              <a:lnSpc>
                <a:spcPts val="4100"/>
              </a:lnSpc>
              <a:buNone/>
            </a:pPr>
            <a:r>
              <a:rPr lang="zh-CN" altLang="en-US" sz="2800" dirty="0" smtClean="0"/>
              <a:t>   </a:t>
            </a:r>
            <a:r>
              <a:rPr lang="zh-CN" altLang="en-US" sz="2800" dirty="0"/>
              <a:t>（</a:t>
            </a:r>
            <a:r>
              <a:rPr lang="en-US" altLang="zh-CN" sz="2800" dirty="0"/>
              <a:t>4</a:t>
            </a:r>
            <a:r>
              <a:rPr lang="zh-CN" altLang="en-US" sz="2800" dirty="0"/>
              <a:t>）</a:t>
            </a:r>
            <a:r>
              <a:rPr lang="zh-CN" altLang="zh-CN" sz="2800" dirty="0"/>
              <a:t>谈判。谈判小组所有成员集中与单一供应商分别进行谈判。在谈判中，谈判的任何一方不得透露与谈判有关的其他供应商的技术资料、价格和其他信息。谈判文件有实质性变动的，谈判小组应当以书面形式通知所有参加谈判的供应商。</a:t>
            </a:r>
          </a:p>
          <a:p>
            <a:pPr marL="0" indent="0">
              <a:lnSpc>
                <a:spcPts val="4100"/>
              </a:lnSpc>
              <a:buNone/>
            </a:pPr>
            <a:r>
              <a:rPr lang="zh-CN" altLang="en-US" sz="2800" dirty="0" smtClean="0"/>
              <a:t>   （</a:t>
            </a:r>
            <a:r>
              <a:rPr lang="en-US" altLang="zh-CN" sz="2800" dirty="0" smtClean="0"/>
              <a:t>5</a:t>
            </a:r>
            <a:r>
              <a:rPr lang="zh-CN" altLang="en-US" sz="2800" dirty="0" smtClean="0"/>
              <a:t>）评审。</a:t>
            </a:r>
            <a:r>
              <a:rPr lang="zh-CN" altLang="zh-CN" sz="2800" dirty="0"/>
              <a:t>谈判结束后，谈判小组应当要求所有参加谈判的供应商在规定时间内进行最后报价，谈判小组</a:t>
            </a:r>
            <a:r>
              <a:rPr lang="zh-CN" altLang="zh-CN" sz="2800" dirty="0">
                <a:solidFill>
                  <a:srgbClr val="FF0000"/>
                </a:solidFill>
              </a:rPr>
              <a:t>根据符合采购需求、质量和服务相等且报价最低的原则</a:t>
            </a:r>
            <a:r>
              <a:rPr lang="zh-CN" altLang="zh-CN" sz="2800" dirty="0"/>
              <a:t>，按照最后报价由低到高的顺序推荐</a:t>
            </a:r>
            <a:r>
              <a:rPr lang="en-US" altLang="zh-CN" sz="2800" dirty="0"/>
              <a:t>3</a:t>
            </a:r>
            <a:r>
              <a:rPr lang="zh-CN" altLang="zh-CN" sz="2800" dirty="0"/>
              <a:t>名成交候选人，并编写评审报告。</a:t>
            </a:r>
            <a:endParaRPr lang="en-US" altLang="zh-CN" sz="2800" dirty="0" smtClean="0"/>
          </a:p>
          <a:p>
            <a:pPr marL="0" indent="0">
              <a:lnSpc>
                <a:spcPts val="4100"/>
              </a:lnSpc>
              <a:buNone/>
            </a:pPr>
            <a:r>
              <a:rPr lang="zh-CN" altLang="en-US" sz="2800" dirty="0" smtClean="0"/>
              <a:t>  （</a:t>
            </a:r>
            <a:r>
              <a:rPr lang="en-US" altLang="zh-CN" sz="2800" dirty="0" smtClean="0"/>
              <a:t>6</a:t>
            </a:r>
            <a:r>
              <a:rPr lang="zh-CN" altLang="en-US" sz="2800" dirty="0" smtClean="0"/>
              <a:t>）</a:t>
            </a:r>
            <a:r>
              <a:rPr lang="zh-CN" altLang="zh-CN" sz="2800" dirty="0" smtClean="0"/>
              <a:t>确定</a:t>
            </a:r>
            <a:r>
              <a:rPr lang="zh-CN" altLang="zh-CN" sz="2800" dirty="0"/>
              <a:t>成交供应商</a:t>
            </a:r>
            <a:r>
              <a:rPr lang="zh-CN" altLang="zh-CN" sz="2800" dirty="0" smtClean="0"/>
              <a:t>。学校在</a:t>
            </a:r>
            <a:r>
              <a:rPr lang="zh-CN" altLang="zh-CN" sz="2800" dirty="0"/>
              <a:t>评审报告推荐的成交候选人中按顺序确定成交供应商。</a:t>
            </a:r>
            <a:endParaRPr lang="zh-CN" altLang="en-US" sz="2800" dirty="0"/>
          </a:p>
        </p:txBody>
      </p:sp>
    </p:spTree>
    <p:extLst>
      <p:ext uri="{BB962C8B-B14F-4D97-AF65-F5344CB8AC3E}">
        <p14:creationId xmlns:p14="http://schemas.microsoft.com/office/powerpoint/2010/main" val="2024476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340768"/>
            <a:ext cx="8280920" cy="4785395"/>
          </a:xfrm>
        </p:spPr>
        <p:txBody>
          <a:bodyPr>
            <a:normAutofit/>
          </a:bodyPr>
          <a:lstStyle/>
          <a:p>
            <a:pPr marL="0" indent="0">
              <a:lnSpc>
                <a:spcPts val="3000"/>
              </a:lnSpc>
              <a:buNone/>
            </a:pPr>
            <a:r>
              <a:rPr lang="zh-CN" altLang="en-US" u="sng" dirty="0" smtClean="0"/>
              <a:t>政府采购，</a:t>
            </a:r>
            <a:r>
              <a:rPr lang="zh-CN" altLang="zh-CN" dirty="0" smtClean="0"/>
              <a:t>是</a:t>
            </a:r>
            <a:r>
              <a:rPr lang="zh-CN" altLang="zh-CN" dirty="0"/>
              <a:t>指学校各单位使用</a:t>
            </a:r>
            <a:r>
              <a:rPr lang="zh-CN" altLang="zh-CN" dirty="0">
                <a:solidFill>
                  <a:srgbClr val="FF0000"/>
                </a:solidFill>
              </a:rPr>
              <a:t>纳入学校预算管理</a:t>
            </a:r>
            <a:r>
              <a:rPr lang="zh-CN" altLang="zh-CN" dirty="0"/>
              <a:t>的资金</a:t>
            </a:r>
            <a:r>
              <a:rPr lang="zh-CN" altLang="zh-CN" dirty="0">
                <a:solidFill>
                  <a:srgbClr val="FF0000"/>
                </a:solidFill>
              </a:rPr>
              <a:t>采购</a:t>
            </a:r>
            <a:r>
              <a:rPr lang="zh-CN" altLang="zh-CN" dirty="0"/>
              <a:t>依法制定的</a:t>
            </a:r>
            <a:r>
              <a:rPr lang="zh-CN" altLang="zh-CN" dirty="0">
                <a:solidFill>
                  <a:srgbClr val="FF0000"/>
                </a:solidFill>
              </a:rPr>
              <a:t>集中采购目录以内或者采购限额标准以上</a:t>
            </a:r>
            <a:r>
              <a:rPr lang="zh-CN" altLang="zh-CN" dirty="0"/>
              <a:t>的</a:t>
            </a:r>
            <a:r>
              <a:rPr lang="zh-CN" altLang="zh-CN" dirty="0">
                <a:solidFill>
                  <a:srgbClr val="FF0000"/>
                </a:solidFill>
              </a:rPr>
              <a:t>货物、工程和服务</a:t>
            </a:r>
            <a:r>
              <a:rPr lang="zh-CN" altLang="zh-CN" dirty="0"/>
              <a:t>的行为</a:t>
            </a:r>
            <a:r>
              <a:rPr lang="zh-CN" altLang="zh-CN" dirty="0" smtClean="0"/>
              <a:t>。</a:t>
            </a:r>
            <a:endParaRPr lang="en-US" altLang="zh-CN" dirty="0" smtClean="0"/>
          </a:p>
          <a:p>
            <a:pPr marL="0" indent="0">
              <a:lnSpc>
                <a:spcPts val="3000"/>
              </a:lnSpc>
              <a:buNone/>
            </a:pPr>
            <a:endParaRPr lang="en-US" altLang="zh-CN" dirty="0"/>
          </a:p>
          <a:p>
            <a:pPr marL="0" indent="0">
              <a:lnSpc>
                <a:spcPts val="3000"/>
              </a:lnSpc>
              <a:buNone/>
            </a:pPr>
            <a:r>
              <a:rPr lang="en-US" altLang="zh-CN" dirty="0" smtClean="0"/>
              <a:t>     1. </a:t>
            </a:r>
            <a:r>
              <a:rPr lang="zh-CN" altLang="zh-CN" dirty="0" smtClean="0">
                <a:solidFill>
                  <a:srgbClr val="FF0000"/>
                </a:solidFill>
              </a:rPr>
              <a:t>纳入</a:t>
            </a:r>
            <a:r>
              <a:rPr lang="zh-CN" altLang="zh-CN" dirty="0">
                <a:solidFill>
                  <a:srgbClr val="FF0000"/>
                </a:solidFill>
              </a:rPr>
              <a:t>预算管理的</a:t>
            </a:r>
            <a:r>
              <a:rPr lang="zh-CN" altLang="zh-CN" dirty="0" smtClean="0">
                <a:solidFill>
                  <a:srgbClr val="FF0000"/>
                </a:solidFill>
              </a:rPr>
              <a:t>资金</a:t>
            </a:r>
            <a:r>
              <a:rPr lang="zh-CN" altLang="en-US" dirty="0" smtClean="0">
                <a:solidFill>
                  <a:srgbClr val="FF0000"/>
                </a:solidFill>
              </a:rPr>
              <a:t>，</a:t>
            </a:r>
            <a:r>
              <a:rPr lang="zh-CN" altLang="zh-CN" dirty="0" smtClean="0"/>
              <a:t>包括</a:t>
            </a:r>
            <a:r>
              <a:rPr lang="zh-CN" altLang="zh-CN" dirty="0"/>
              <a:t>财政拨款资金和非财政拨款资金，具体来源包括教育事业收入、科研事业收入、上级补助收入、附属单位上缴收入、经营收入和其他收入（包括投资收益、银行存款利息收入、租金收入、</a:t>
            </a:r>
            <a:r>
              <a:rPr lang="zh-CN" altLang="zh-CN" dirty="0" smtClean="0"/>
              <a:t>捐赠</a:t>
            </a:r>
            <a:r>
              <a:rPr lang="zh-CN" altLang="en-US" dirty="0" smtClean="0"/>
              <a:t>收入</a:t>
            </a:r>
            <a:r>
              <a:rPr lang="zh-CN" altLang="zh-CN" dirty="0" smtClean="0"/>
              <a:t>等）</a:t>
            </a:r>
            <a:r>
              <a:rPr lang="zh-CN" altLang="en-US" dirty="0" smtClean="0"/>
              <a:t>。</a:t>
            </a:r>
            <a:endParaRPr lang="en-US" altLang="zh-CN" dirty="0" smtClean="0"/>
          </a:p>
          <a:p>
            <a:pPr marL="0" indent="0">
              <a:lnSpc>
                <a:spcPts val="3000"/>
              </a:lnSpc>
              <a:buNone/>
            </a:pPr>
            <a:endParaRPr lang="en-US" altLang="zh-CN" dirty="0" smtClean="0"/>
          </a:p>
          <a:p>
            <a:pPr marL="0" indent="0">
              <a:lnSpc>
                <a:spcPts val="3000"/>
              </a:lnSpc>
              <a:buNone/>
            </a:pPr>
            <a:r>
              <a:rPr lang="en-US" altLang="zh-CN" dirty="0" smtClean="0"/>
              <a:t>    2</a:t>
            </a:r>
            <a:r>
              <a:rPr lang="en-US" altLang="zh-CN" dirty="0"/>
              <a:t>.</a:t>
            </a:r>
            <a:r>
              <a:rPr lang="zh-CN" altLang="zh-CN" dirty="0">
                <a:solidFill>
                  <a:srgbClr val="FF0000"/>
                </a:solidFill>
              </a:rPr>
              <a:t>采购</a:t>
            </a:r>
            <a:r>
              <a:rPr lang="zh-CN" altLang="zh-CN" dirty="0"/>
              <a:t>，是指有偿取得货物、工程和服务的行为，包括购买、租赁、委托、雇用等。</a:t>
            </a:r>
            <a:endParaRPr lang="en-US" altLang="zh-CN" dirty="0"/>
          </a:p>
          <a:p>
            <a:pPr marL="0" indent="0">
              <a:lnSpc>
                <a:spcPts val="3000"/>
              </a:lnSpc>
              <a:buNone/>
            </a:pPr>
            <a:endParaRPr lang="zh-CN" altLang="en-US" dirty="0"/>
          </a:p>
        </p:txBody>
      </p:sp>
      <p:sp>
        <p:nvSpPr>
          <p:cNvPr id="2" name="标题 1"/>
          <p:cNvSpPr>
            <a:spLocks noGrp="1"/>
          </p:cNvSpPr>
          <p:nvPr>
            <p:ph type="title"/>
          </p:nvPr>
        </p:nvSpPr>
        <p:spPr>
          <a:xfrm>
            <a:off x="457200" y="338328"/>
            <a:ext cx="8229600" cy="1002440"/>
          </a:xfrm>
        </p:spPr>
        <p:txBody>
          <a:bodyPr/>
          <a:lstStyle/>
          <a:p>
            <a:r>
              <a:rPr lang="zh-CN" altLang="en-US" dirty="0" smtClean="0"/>
              <a:t>一、政府采购的概念</a:t>
            </a:r>
            <a:endParaRPr lang="zh-CN" altLang="en-US" dirty="0"/>
          </a:p>
        </p:txBody>
      </p:sp>
    </p:spTree>
    <p:extLst>
      <p:ext uri="{BB962C8B-B14F-4D97-AF65-F5344CB8AC3E}">
        <p14:creationId xmlns:p14="http://schemas.microsoft.com/office/powerpoint/2010/main" val="32932967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404664"/>
            <a:ext cx="8640959" cy="6120680"/>
          </a:xfrm>
        </p:spPr>
        <p:txBody>
          <a:bodyPr>
            <a:normAutofit/>
          </a:bodyPr>
          <a:lstStyle/>
          <a:p>
            <a:pPr marL="0" indent="0">
              <a:lnSpc>
                <a:spcPts val="4200"/>
              </a:lnSpc>
              <a:buNone/>
            </a:pPr>
            <a:r>
              <a:rPr lang="en-US" altLang="zh-CN" sz="2800" b="1" dirty="0" smtClean="0">
                <a:latin typeface="+mn-ea"/>
              </a:rPr>
              <a:t>     2.2.3.3</a:t>
            </a:r>
            <a:r>
              <a:rPr lang="zh-CN" altLang="en-US" sz="2800" b="1" dirty="0" smtClean="0">
                <a:latin typeface="+mn-ea"/>
              </a:rPr>
              <a:t>询</a:t>
            </a:r>
            <a:r>
              <a:rPr lang="zh-CN" altLang="en-US" sz="2800" b="1" dirty="0" smtClean="0"/>
              <a:t>价</a:t>
            </a:r>
            <a:endParaRPr lang="en-US" altLang="zh-CN" sz="2800" b="1" dirty="0" smtClean="0"/>
          </a:p>
          <a:p>
            <a:pPr marL="0" indent="0">
              <a:lnSpc>
                <a:spcPts val="4200"/>
              </a:lnSpc>
              <a:buNone/>
            </a:pPr>
            <a:r>
              <a:rPr lang="en-US" altLang="zh-CN" sz="2800" dirty="0" smtClean="0"/>
              <a:t>     </a:t>
            </a:r>
            <a:r>
              <a:rPr lang="zh-CN" altLang="en-US" dirty="0" smtClean="0"/>
              <a:t>（</a:t>
            </a:r>
            <a:r>
              <a:rPr lang="en-US" altLang="zh-CN" dirty="0" smtClean="0"/>
              <a:t>1</a:t>
            </a:r>
            <a:r>
              <a:rPr lang="zh-CN" altLang="en-US" dirty="0" smtClean="0"/>
              <a:t>）</a:t>
            </a:r>
            <a:r>
              <a:rPr lang="zh-CN" altLang="zh-CN" dirty="0"/>
              <a:t>成立询价小组。询价小组由学校代表和评审专家共三人以上的单数组成，其中评审专家的人数不得少于成员总数的三分之二。</a:t>
            </a:r>
          </a:p>
          <a:p>
            <a:pPr marL="0" indent="0">
              <a:lnSpc>
                <a:spcPts val="4200"/>
              </a:lnSpc>
              <a:buNone/>
            </a:pPr>
            <a:r>
              <a:rPr lang="en-US" altLang="zh-CN" dirty="0" smtClean="0"/>
              <a:t>      </a:t>
            </a:r>
            <a:r>
              <a:rPr lang="zh-CN" altLang="en-US" dirty="0" smtClean="0"/>
              <a:t>（</a:t>
            </a:r>
            <a:r>
              <a:rPr lang="en-US" altLang="zh-CN" dirty="0" smtClean="0"/>
              <a:t>2</a:t>
            </a:r>
            <a:r>
              <a:rPr lang="zh-CN" altLang="en-US" dirty="0" smtClean="0"/>
              <a:t>）</a:t>
            </a:r>
            <a:r>
              <a:rPr lang="zh-CN" altLang="zh-CN" dirty="0"/>
              <a:t>制定询价通知书。询价通知书应当对采购项目的价格构成和评定成交的标准等事项作出规定</a:t>
            </a:r>
            <a:r>
              <a:rPr lang="zh-CN" altLang="zh-CN" dirty="0" smtClean="0"/>
              <a:t>。</a:t>
            </a:r>
            <a:endParaRPr lang="en-US" altLang="zh-CN" dirty="0" smtClean="0"/>
          </a:p>
          <a:p>
            <a:pPr marL="0" indent="0">
              <a:lnSpc>
                <a:spcPts val="4200"/>
              </a:lnSpc>
              <a:buNone/>
            </a:pPr>
            <a:r>
              <a:rPr lang="en-US" altLang="zh-CN" dirty="0" smtClean="0"/>
              <a:t>      </a:t>
            </a:r>
            <a:r>
              <a:rPr lang="zh-CN" altLang="en-US" dirty="0" smtClean="0"/>
              <a:t>（</a:t>
            </a:r>
            <a:r>
              <a:rPr lang="en-US" altLang="zh-CN" dirty="0" smtClean="0"/>
              <a:t>3</a:t>
            </a:r>
            <a:r>
              <a:rPr lang="zh-CN" altLang="en-US" dirty="0" smtClean="0"/>
              <a:t>）</a:t>
            </a:r>
            <a:r>
              <a:rPr lang="zh-CN" altLang="zh-CN" dirty="0"/>
              <a:t>确定被询价的供应商名单。询价小组根据采购需求，从符合相应资格条件的供应商名单中确定</a:t>
            </a:r>
            <a:r>
              <a:rPr lang="zh-CN" altLang="zh-CN" u="sng" dirty="0"/>
              <a:t>不少于三家的供应商</a:t>
            </a:r>
            <a:r>
              <a:rPr lang="zh-CN" altLang="zh-CN" dirty="0"/>
              <a:t>，并向其发出询价通知书让其报价</a:t>
            </a:r>
            <a:r>
              <a:rPr lang="zh-CN" altLang="zh-CN" dirty="0" smtClean="0"/>
              <a:t>。</a:t>
            </a:r>
            <a:r>
              <a:rPr lang="zh-CN" altLang="en-US" u="sng" dirty="0"/>
              <a:t>采购公告的时间不得少于</a:t>
            </a:r>
            <a:r>
              <a:rPr lang="en-US" altLang="zh-CN" u="sng" dirty="0"/>
              <a:t>3</a:t>
            </a:r>
            <a:r>
              <a:rPr lang="zh-CN" altLang="en-US" u="sng" dirty="0"/>
              <a:t>个工作日。</a:t>
            </a:r>
            <a:endParaRPr lang="en-US" altLang="zh-CN" dirty="0"/>
          </a:p>
          <a:p>
            <a:pPr marL="0" indent="0">
              <a:lnSpc>
                <a:spcPts val="4200"/>
              </a:lnSpc>
              <a:buNone/>
            </a:pPr>
            <a:endParaRPr lang="en-US" altLang="zh-CN" dirty="0" smtClean="0"/>
          </a:p>
        </p:txBody>
      </p:sp>
    </p:spTree>
    <p:extLst>
      <p:ext uri="{BB962C8B-B14F-4D97-AF65-F5344CB8AC3E}">
        <p14:creationId xmlns:p14="http://schemas.microsoft.com/office/powerpoint/2010/main" val="6195465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620688"/>
            <a:ext cx="7992888" cy="5904656"/>
          </a:xfrm>
        </p:spPr>
        <p:txBody>
          <a:bodyPr>
            <a:normAutofit/>
          </a:bodyPr>
          <a:lstStyle/>
          <a:p>
            <a:pPr marL="0" indent="0">
              <a:lnSpc>
                <a:spcPts val="4600"/>
              </a:lnSpc>
              <a:buNone/>
            </a:pPr>
            <a:r>
              <a:rPr lang="zh-CN" altLang="en-US" sz="2800" dirty="0" smtClean="0"/>
              <a:t>   </a:t>
            </a:r>
            <a:r>
              <a:rPr lang="zh-CN" altLang="en-US" dirty="0"/>
              <a:t>（</a:t>
            </a:r>
            <a:r>
              <a:rPr lang="en-US" altLang="zh-CN" dirty="0"/>
              <a:t>4</a:t>
            </a:r>
            <a:r>
              <a:rPr lang="zh-CN" altLang="en-US" dirty="0" smtClean="0"/>
              <a:t>）</a:t>
            </a:r>
            <a:r>
              <a:rPr lang="zh-CN" altLang="zh-CN" dirty="0"/>
              <a:t>询价。询价小组要求被询价的供应商</a:t>
            </a:r>
            <a:r>
              <a:rPr lang="zh-CN" altLang="zh-CN" dirty="0">
                <a:solidFill>
                  <a:srgbClr val="FF0000"/>
                </a:solidFill>
              </a:rPr>
              <a:t>一次报出不得更改的</a:t>
            </a:r>
            <a:r>
              <a:rPr lang="zh-CN" altLang="zh-CN" dirty="0" smtClean="0">
                <a:solidFill>
                  <a:srgbClr val="FF0000"/>
                </a:solidFill>
              </a:rPr>
              <a:t>价格</a:t>
            </a:r>
            <a:r>
              <a:rPr lang="zh-CN" altLang="en-US" dirty="0" smtClean="0"/>
              <a:t>。</a:t>
            </a:r>
            <a:endParaRPr lang="en-US" altLang="zh-CN" dirty="0" smtClean="0"/>
          </a:p>
          <a:p>
            <a:pPr marL="0" indent="0">
              <a:lnSpc>
                <a:spcPts val="4600"/>
              </a:lnSpc>
              <a:buNone/>
            </a:pPr>
            <a:r>
              <a:rPr lang="en-US" altLang="zh-CN" dirty="0" smtClean="0"/>
              <a:t>   </a:t>
            </a:r>
            <a:r>
              <a:rPr lang="zh-CN" altLang="en-US" dirty="0" smtClean="0"/>
              <a:t>（</a:t>
            </a:r>
            <a:r>
              <a:rPr lang="en-US" altLang="zh-CN" dirty="0" smtClean="0"/>
              <a:t>5</a:t>
            </a:r>
            <a:r>
              <a:rPr lang="zh-CN" altLang="en-US" dirty="0" smtClean="0"/>
              <a:t>）评审。</a:t>
            </a:r>
            <a:r>
              <a:rPr lang="zh-CN" altLang="zh-CN" dirty="0"/>
              <a:t>询价</a:t>
            </a:r>
            <a:r>
              <a:rPr lang="zh-CN" altLang="zh-CN" dirty="0" smtClean="0"/>
              <a:t>小组从</a:t>
            </a:r>
            <a:r>
              <a:rPr lang="zh-CN" altLang="zh-CN" dirty="0"/>
              <a:t>质量和服务均能满足采购文件的供应商中，按照</a:t>
            </a:r>
            <a:r>
              <a:rPr lang="zh-CN" altLang="zh-CN" dirty="0">
                <a:solidFill>
                  <a:srgbClr val="FF0000"/>
                </a:solidFill>
              </a:rPr>
              <a:t>报价由低到高的顺序</a:t>
            </a:r>
            <a:r>
              <a:rPr lang="zh-CN" altLang="zh-CN" dirty="0"/>
              <a:t>推荐</a:t>
            </a:r>
            <a:r>
              <a:rPr lang="en-US" altLang="zh-CN" dirty="0"/>
              <a:t>3</a:t>
            </a:r>
            <a:r>
              <a:rPr lang="zh-CN" altLang="zh-CN" dirty="0"/>
              <a:t>名成交</a:t>
            </a:r>
            <a:r>
              <a:rPr lang="zh-CN" altLang="zh-CN" dirty="0" smtClean="0"/>
              <a:t>候选人</a:t>
            </a:r>
            <a:r>
              <a:rPr lang="zh-CN" altLang="en-US" dirty="0" smtClean="0"/>
              <a:t>，并编写评审报告</a:t>
            </a:r>
            <a:r>
              <a:rPr lang="zh-CN" altLang="zh-CN" dirty="0" smtClean="0"/>
              <a:t>。</a:t>
            </a:r>
            <a:endParaRPr lang="en-US" altLang="zh-CN" dirty="0" smtClean="0"/>
          </a:p>
          <a:p>
            <a:pPr marL="0" indent="0">
              <a:lnSpc>
                <a:spcPts val="4600"/>
              </a:lnSpc>
              <a:buNone/>
            </a:pPr>
            <a:r>
              <a:rPr lang="zh-CN" altLang="en-US" dirty="0" smtClean="0"/>
              <a:t>   （</a:t>
            </a:r>
            <a:r>
              <a:rPr lang="en-US" altLang="zh-CN" dirty="0" smtClean="0"/>
              <a:t>6</a:t>
            </a:r>
            <a:r>
              <a:rPr lang="zh-CN" altLang="en-US" dirty="0" smtClean="0"/>
              <a:t>）</a:t>
            </a:r>
            <a:r>
              <a:rPr lang="zh-CN" altLang="zh-CN" dirty="0"/>
              <a:t>确定成交供应商。学校在评审报告推荐的成交候选人中按顺序确定成交供应商。</a:t>
            </a:r>
            <a:endParaRPr lang="zh-CN" altLang="en-US" dirty="0"/>
          </a:p>
        </p:txBody>
      </p:sp>
    </p:spTree>
    <p:extLst>
      <p:ext uri="{BB962C8B-B14F-4D97-AF65-F5344CB8AC3E}">
        <p14:creationId xmlns:p14="http://schemas.microsoft.com/office/powerpoint/2010/main" val="3034258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7920881" cy="5976664"/>
          </a:xfrm>
        </p:spPr>
        <p:txBody>
          <a:bodyPr vert="horz" lIns="91440" tIns="45720" rIns="91440" bIns="45720" rtlCol="0">
            <a:normAutofit/>
          </a:bodyPr>
          <a:lstStyle/>
          <a:p>
            <a:pPr marL="0" indent="0">
              <a:lnSpc>
                <a:spcPts val="4000"/>
              </a:lnSpc>
              <a:buNone/>
            </a:pPr>
            <a:r>
              <a:rPr lang="en-US" altLang="zh-CN" sz="3600" b="1" dirty="0" smtClean="0">
                <a:latin typeface="+mn-ea"/>
              </a:rPr>
              <a:t>2.3</a:t>
            </a:r>
            <a:r>
              <a:rPr lang="zh-CN" altLang="en-US" sz="3600" b="1" dirty="0">
                <a:solidFill>
                  <a:srgbClr val="FF0000"/>
                </a:solidFill>
              </a:rPr>
              <a:t>平台竞价</a:t>
            </a:r>
            <a:r>
              <a:rPr lang="zh-CN" altLang="en-US" sz="3600" b="1" dirty="0"/>
              <a:t>、遴选</a:t>
            </a:r>
            <a:endParaRPr lang="en-US" altLang="zh-CN" sz="3600" b="1" dirty="0"/>
          </a:p>
          <a:p>
            <a:pPr marL="0" indent="0">
              <a:lnSpc>
                <a:spcPts val="3500"/>
              </a:lnSpc>
              <a:buNone/>
            </a:pPr>
            <a:r>
              <a:rPr lang="en-US" altLang="zh-CN" sz="2600" b="1" dirty="0" smtClean="0">
                <a:latin typeface="+mn-ea"/>
              </a:rPr>
              <a:t>2.3.1</a:t>
            </a:r>
            <a:r>
              <a:rPr lang="zh-CN" altLang="en-US" sz="2600" b="1" dirty="0" smtClean="0">
                <a:latin typeface="+mn-ea"/>
              </a:rPr>
              <a:t>定义</a:t>
            </a:r>
            <a:endParaRPr lang="en-US" altLang="zh-CN" sz="2600" b="1" dirty="0" smtClean="0">
              <a:latin typeface="+mn-ea"/>
            </a:endParaRPr>
          </a:p>
          <a:p>
            <a:pPr marL="0" indent="0">
              <a:lnSpc>
                <a:spcPts val="3000"/>
              </a:lnSpc>
              <a:buNone/>
            </a:pPr>
            <a:r>
              <a:rPr lang="zh-CN" altLang="zh-CN" u="sng" dirty="0" smtClean="0">
                <a:solidFill>
                  <a:srgbClr val="FF0000"/>
                </a:solidFill>
              </a:rPr>
              <a:t>平台</a:t>
            </a:r>
            <a:r>
              <a:rPr lang="zh-CN" altLang="zh-CN" u="sng" dirty="0">
                <a:solidFill>
                  <a:srgbClr val="FF0000"/>
                </a:solidFill>
              </a:rPr>
              <a:t>竞价</a:t>
            </a:r>
            <a:r>
              <a:rPr lang="zh-CN" altLang="zh-CN" dirty="0"/>
              <a:t>，是指学校资产管理处依据学校各单位编制的采购需求在学校采购管理系统平台公开发布采购信息，在规定时间内，供应商在线报价，按照符合采购需求、质量和服务相等且报价最低（报价相同时优先报价者）的原则确定成交供应商的电子化采购形式。</a:t>
            </a:r>
            <a:endParaRPr lang="en-US" altLang="zh-CN" dirty="0"/>
          </a:p>
          <a:p>
            <a:pPr marL="0" indent="0">
              <a:lnSpc>
                <a:spcPts val="3000"/>
              </a:lnSpc>
              <a:buNone/>
            </a:pPr>
            <a:endParaRPr lang="zh-CN" altLang="en-US" dirty="0"/>
          </a:p>
          <a:p>
            <a:pPr marL="0" indent="0">
              <a:lnSpc>
                <a:spcPts val="3000"/>
              </a:lnSpc>
              <a:buNone/>
            </a:pPr>
            <a:r>
              <a:rPr lang="zh-CN" altLang="zh-CN" u="sng" dirty="0" smtClean="0">
                <a:solidFill>
                  <a:schemeClr val="tx1"/>
                </a:solidFill>
              </a:rPr>
              <a:t>遴选</a:t>
            </a:r>
            <a:r>
              <a:rPr lang="zh-CN" altLang="zh-CN" dirty="0"/>
              <a:t>，是指对于未达到公开招标要求且难以明确具体预算或不便细化采购要求的采购项目，通过组建遴选小组与符合条件的供应商就采购</a:t>
            </a:r>
            <a:r>
              <a:rPr lang="zh-CN" altLang="zh-CN" dirty="0" smtClean="0"/>
              <a:t>货物和</a:t>
            </a:r>
            <a:r>
              <a:rPr lang="zh-CN" altLang="zh-CN" dirty="0"/>
              <a:t>服务事宜进行书面或现场说明，供应商在规定时间内提交响应文件和报价，学校从遴选小组提出的候选供应商名单中确定成交供应商的采购方式。</a:t>
            </a:r>
          </a:p>
          <a:p>
            <a:pPr marL="0" indent="0">
              <a:buNone/>
            </a:pPr>
            <a:endParaRPr lang="zh-CN" altLang="en-US" dirty="0"/>
          </a:p>
          <a:p>
            <a:pPr marL="0" indent="0">
              <a:lnSpc>
                <a:spcPts val="3500"/>
              </a:lnSpc>
              <a:buNone/>
            </a:pPr>
            <a:endParaRPr lang="en-US" altLang="zh-CN" b="1" dirty="0">
              <a:latin typeface="+mn-ea"/>
            </a:endParaRPr>
          </a:p>
          <a:p>
            <a:pPr marL="0" indent="0">
              <a:lnSpc>
                <a:spcPts val="3000"/>
              </a:lnSpc>
              <a:buNone/>
            </a:pPr>
            <a:endParaRPr lang="en-US" altLang="zh-CN" dirty="0" smtClean="0"/>
          </a:p>
        </p:txBody>
      </p:sp>
    </p:spTree>
    <p:extLst>
      <p:ext uri="{BB962C8B-B14F-4D97-AF65-F5344CB8AC3E}">
        <p14:creationId xmlns:p14="http://schemas.microsoft.com/office/powerpoint/2010/main" val="23540116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260648"/>
            <a:ext cx="8640959" cy="6264696"/>
          </a:xfrm>
        </p:spPr>
        <p:txBody>
          <a:bodyPr>
            <a:normAutofit fontScale="77500" lnSpcReduction="20000"/>
          </a:bodyPr>
          <a:lstStyle/>
          <a:p>
            <a:pPr marL="0" indent="0">
              <a:lnSpc>
                <a:spcPts val="3100"/>
              </a:lnSpc>
              <a:buNone/>
            </a:pPr>
            <a:r>
              <a:rPr lang="en-US" altLang="zh-CN" sz="2900" b="1" dirty="0" smtClean="0">
                <a:latin typeface="+mn-ea"/>
              </a:rPr>
              <a:t>2.3.2</a:t>
            </a:r>
            <a:r>
              <a:rPr lang="zh-CN" altLang="en-US" sz="2900" b="1" dirty="0" smtClean="0">
                <a:latin typeface="+mn-ea"/>
              </a:rPr>
              <a:t>适用条件</a:t>
            </a:r>
            <a:endParaRPr lang="en-US" altLang="zh-CN" sz="2900" b="1" dirty="0" smtClean="0">
              <a:latin typeface="+mn-ea"/>
            </a:endParaRPr>
          </a:p>
          <a:p>
            <a:pPr marL="0" indent="0">
              <a:lnSpc>
                <a:spcPts val="3100"/>
              </a:lnSpc>
              <a:buNone/>
            </a:pPr>
            <a:r>
              <a:rPr lang="en-US" altLang="zh-CN" sz="2900" dirty="0" smtClean="0"/>
              <a:t>    </a:t>
            </a:r>
            <a:r>
              <a:rPr lang="zh-CN" altLang="zh-CN" sz="2900" dirty="0" smtClean="0"/>
              <a:t>自行</a:t>
            </a:r>
            <a:r>
              <a:rPr lang="zh-CN" altLang="zh-CN" sz="2900" dirty="0"/>
              <a:t>采购单项或批量预算金额在</a:t>
            </a:r>
            <a:r>
              <a:rPr lang="en-US" altLang="zh-CN" sz="2900" dirty="0"/>
              <a:t>5</a:t>
            </a:r>
            <a:r>
              <a:rPr lang="zh-CN" altLang="zh-CN" sz="2900" dirty="0"/>
              <a:t>万元（含）人民币以上、</a:t>
            </a:r>
            <a:r>
              <a:rPr lang="en-US" altLang="zh-CN" sz="2900" dirty="0"/>
              <a:t>30</a:t>
            </a:r>
            <a:r>
              <a:rPr lang="zh-CN" altLang="zh-CN" sz="2900" dirty="0" smtClean="0"/>
              <a:t>万元</a:t>
            </a:r>
            <a:r>
              <a:rPr lang="zh-CN" altLang="en-US" sz="2900" dirty="0" smtClean="0"/>
              <a:t>（不含）</a:t>
            </a:r>
            <a:r>
              <a:rPr lang="zh-CN" altLang="zh-CN" sz="2900" dirty="0" smtClean="0"/>
              <a:t>人民币</a:t>
            </a:r>
            <a:r>
              <a:rPr lang="zh-CN" altLang="zh-CN" sz="2900" dirty="0"/>
              <a:t>以下的货物、服务</a:t>
            </a:r>
            <a:r>
              <a:rPr lang="zh-CN" altLang="en-US" sz="2900" dirty="0"/>
              <a:t>项目</a:t>
            </a:r>
            <a:r>
              <a:rPr lang="zh-CN" altLang="zh-CN" sz="2900" dirty="0"/>
              <a:t>，采用学校采购管理系统平台竞价或遴选方式采购。</a:t>
            </a:r>
            <a:r>
              <a:rPr lang="en-US" altLang="zh-CN" sz="2900" dirty="0"/>
              <a:t>   </a:t>
            </a:r>
          </a:p>
          <a:p>
            <a:pPr marL="0" indent="0">
              <a:lnSpc>
                <a:spcPts val="3100"/>
              </a:lnSpc>
              <a:buNone/>
            </a:pPr>
            <a:r>
              <a:rPr lang="en-US" altLang="zh-CN" sz="2900" dirty="0" smtClean="0">
                <a:latin typeface="+mn-ea"/>
              </a:rPr>
              <a:t> </a:t>
            </a:r>
            <a:r>
              <a:rPr lang="en-US" altLang="zh-CN" sz="2900" b="1" dirty="0" smtClean="0">
                <a:latin typeface="+mn-ea"/>
              </a:rPr>
              <a:t>2.3.3</a:t>
            </a:r>
            <a:r>
              <a:rPr lang="zh-CN" altLang="en-US" sz="2900" b="1" dirty="0">
                <a:latin typeface="+mn-ea"/>
              </a:rPr>
              <a:t>组织</a:t>
            </a:r>
            <a:r>
              <a:rPr lang="zh-CN" altLang="en-US" sz="2900" b="1" dirty="0" smtClean="0">
                <a:latin typeface="+mn-ea"/>
              </a:rPr>
              <a:t>程序</a:t>
            </a:r>
            <a:endParaRPr lang="en-US" altLang="zh-CN" sz="2900" b="1" dirty="0" smtClean="0">
              <a:latin typeface="+mn-ea"/>
            </a:endParaRPr>
          </a:p>
          <a:p>
            <a:pPr marL="0" indent="0">
              <a:lnSpc>
                <a:spcPts val="3100"/>
              </a:lnSpc>
              <a:buNone/>
            </a:pPr>
            <a:r>
              <a:rPr lang="en-US" altLang="zh-CN" sz="2900" b="1" dirty="0" smtClean="0">
                <a:latin typeface="+mn-ea"/>
              </a:rPr>
              <a:t> 2.3.3.1</a:t>
            </a:r>
            <a:r>
              <a:rPr lang="zh-CN" altLang="en-US" sz="2900" b="1" dirty="0"/>
              <a:t>平台竞价</a:t>
            </a:r>
            <a:endParaRPr lang="en-US" altLang="zh-CN" sz="2900" b="1" dirty="0"/>
          </a:p>
          <a:p>
            <a:pPr marL="0" indent="0">
              <a:lnSpc>
                <a:spcPts val="3100"/>
              </a:lnSpc>
              <a:buNone/>
            </a:pPr>
            <a:r>
              <a:rPr lang="en-US" altLang="zh-CN" sz="2900" dirty="0"/>
              <a:t>       </a:t>
            </a:r>
            <a:r>
              <a:rPr lang="zh-CN" altLang="en-US" sz="2900" dirty="0"/>
              <a:t>（</a:t>
            </a:r>
            <a:r>
              <a:rPr lang="en-US" altLang="zh-CN" sz="2900" dirty="0"/>
              <a:t>1</a:t>
            </a:r>
            <a:r>
              <a:rPr lang="zh-CN" altLang="en-US" sz="2900" dirty="0"/>
              <a:t>）</a:t>
            </a:r>
            <a:r>
              <a:rPr lang="zh-CN" altLang="zh-CN" sz="2900" dirty="0"/>
              <a:t>发布需求公告。资产管理处根据采购需求单位编制的采购需求，</a:t>
            </a:r>
            <a:r>
              <a:rPr lang="zh-CN" altLang="en-US" sz="2900" dirty="0"/>
              <a:t>在采购管理系统</a:t>
            </a:r>
            <a:r>
              <a:rPr lang="zh-CN" altLang="zh-CN" sz="2900" dirty="0"/>
              <a:t>发布需求公告。</a:t>
            </a:r>
            <a:endParaRPr lang="en-US" altLang="zh-CN" sz="2900" dirty="0"/>
          </a:p>
          <a:p>
            <a:pPr marL="0" indent="0">
              <a:lnSpc>
                <a:spcPts val="3100"/>
              </a:lnSpc>
              <a:buNone/>
            </a:pPr>
            <a:r>
              <a:rPr lang="en-US" altLang="zh-CN" sz="2900" dirty="0"/>
              <a:t>      </a:t>
            </a:r>
            <a:r>
              <a:rPr lang="zh-CN" altLang="en-US" sz="2900" dirty="0"/>
              <a:t>（</a:t>
            </a:r>
            <a:r>
              <a:rPr lang="en-US" altLang="zh-CN" sz="2900" dirty="0"/>
              <a:t>2</a:t>
            </a:r>
            <a:r>
              <a:rPr lang="zh-CN" altLang="en-US" sz="2900" dirty="0"/>
              <a:t>）</a:t>
            </a:r>
            <a:r>
              <a:rPr lang="zh-CN" altLang="zh-CN" sz="2900" dirty="0"/>
              <a:t>确定参加竞价的供应商名单。采购需求单位推荐的符合相关资质的供应商及学校采购平台内遴选入围的供应商均可参加。</a:t>
            </a:r>
            <a:endParaRPr lang="en-US" altLang="zh-CN" sz="2900" dirty="0"/>
          </a:p>
          <a:p>
            <a:pPr marL="0" indent="0">
              <a:lnSpc>
                <a:spcPts val="3100"/>
              </a:lnSpc>
              <a:buNone/>
            </a:pPr>
            <a:r>
              <a:rPr lang="en-US" altLang="zh-CN" sz="2900" dirty="0"/>
              <a:t>      </a:t>
            </a:r>
            <a:r>
              <a:rPr lang="zh-CN" altLang="en-US" sz="2900" dirty="0"/>
              <a:t>（</a:t>
            </a:r>
            <a:r>
              <a:rPr lang="en-US" altLang="zh-CN" sz="2900" dirty="0"/>
              <a:t>3</a:t>
            </a:r>
            <a:r>
              <a:rPr lang="zh-CN" altLang="en-US" sz="2900" dirty="0"/>
              <a:t>）</a:t>
            </a:r>
            <a:r>
              <a:rPr lang="zh-CN" altLang="zh-CN" sz="2900" dirty="0"/>
              <a:t>报价。供应商在规定截止时间内根据采购需求报出最终价格</a:t>
            </a:r>
            <a:r>
              <a:rPr lang="zh-CN" altLang="en-US" sz="2900" dirty="0" smtClean="0"/>
              <a:t>。</a:t>
            </a:r>
            <a:r>
              <a:rPr lang="zh-CN" altLang="en-US" sz="2900" u="sng" dirty="0"/>
              <a:t>采购公告的时间不得少于</a:t>
            </a:r>
            <a:r>
              <a:rPr lang="en-US" altLang="zh-CN" sz="2900" u="sng" dirty="0"/>
              <a:t>3</a:t>
            </a:r>
            <a:r>
              <a:rPr lang="zh-CN" altLang="en-US" sz="2900" u="sng" dirty="0"/>
              <a:t>个工作日。</a:t>
            </a:r>
            <a:endParaRPr lang="en-US" altLang="zh-CN" sz="2900" u="sng" dirty="0"/>
          </a:p>
          <a:p>
            <a:pPr marL="0" indent="0">
              <a:lnSpc>
                <a:spcPts val="3100"/>
              </a:lnSpc>
              <a:buNone/>
            </a:pPr>
            <a:r>
              <a:rPr lang="en-US" altLang="zh-CN" sz="2900" dirty="0"/>
              <a:t>      </a:t>
            </a:r>
            <a:r>
              <a:rPr lang="zh-CN" altLang="en-US" sz="2900" dirty="0"/>
              <a:t>（</a:t>
            </a:r>
            <a:r>
              <a:rPr lang="en-US" altLang="zh-CN" sz="2900" dirty="0"/>
              <a:t>4</a:t>
            </a:r>
            <a:r>
              <a:rPr lang="zh-CN" altLang="en-US" sz="2900" dirty="0"/>
              <a:t>）</a:t>
            </a:r>
            <a:r>
              <a:rPr lang="zh-CN" altLang="zh-CN" sz="2900" dirty="0"/>
              <a:t>确定成交供应商。根据符合采购需求、质量和服务项目相等且报价最低的原则确定成交供应商。</a:t>
            </a:r>
            <a:endParaRPr lang="en-US" altLang="zh-CN" sz="2900" dirty="0"/>
          </a:p>
          <a:p>
            <a:pPr marL="0" indent="0">
              <a:lnSpc>
                <a:spcPts val="3500"/>
              </a:lnSpc>
              <a:buNone/>
            </a:pPr>
            <a:endParaRPr lang="en-US" altLang="zh-CN" sz="2800" b="1" dirty="0">
              <a:latin typeface="+mn-ea"/>
            </a:endParaRPr>
          </a:p>
          <a:p>
            <a:pPr marL="0" indent="0">
              <a:lnSpc>
                <a:spcPts val="3500"/>
              </a:lnSpc>
              <a:buNone/>
            </a:pPr>
            <a:endParaRPr lang="zh-CN" altLang="en-US" sz="2800" dirty="0"/>
          </a:p>
        </p:txBody>
      </p:sp>
    </p:spTree>
    <p:extLst>
      <p:ext uri="{BB962C8B-B14F-4D97-AF65-F5344CB8AC3E}">
        <p14:creationId xmlns:p14="http://schemas.microsoft.com/office/powerpoint/2010/main" val="406766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404664"/>
            <a:ext cx="8640959" cy="6120680"/>
          </a:xfrm>
        </p:spPr>
        <p:txBody>
          <a:bodyPr>
            <a:normAutofit/>
          </a:bodyPr>
          <a:lstStyle/>
          <a:p>
            <a:pPr marL="0" indent="0">
              <a:lnSpc>
                <a:spcPts val="4400"/>
              </a:lnSpc>
              <a:buNone/>
            </a:pPr>
            <a:r>
              <a:rPr lang="en-US" altLang="zh-CN" sz="2000" b="1" dirty="0"/>
              <a:t>  </a:t>
            </a:r>
            <a:r>
              <a:rPr lang="en-US" altLang="zh-CN" sz="2800" b="1" dirty="0">
                <a:latin typeface="+mn-ea"/>
              </a:rPr>
              <a:t>2.3.3.2</a:t>
            </a:r>
            <a:r>
              <a:rPr lang="zh-CN" altLang="en-US" sz="2800" b="1" dirty="0">
                <a:latin typeface="+mn-ea"/>
              </a:rPr>
              <a:t>遴选</a:t>
            </a:r>
            <a:endParaRPr lang="en-US" altLang="zh-CN" sz="2800" b="1" dirty="0">
              <a:latin typeface="+mn-ea"/>
            </a:endParaRPr>
          </a:p>
          <a:p>
            <a:pPr marL="0" indent="0">
              <a:lnSpc>
                <a:spcPts val="4400"/>
              </a:lnSpc>
              <a:buNone/>
            </a:pPr>
            <a:r>
              <a:rPr lang="en-US" altLang="zh-CN" sz="2800" dirty="0" smtClean="0"/>
              <a:t>     </a:t>
            </a:r>
            <a:r>
              <a:rPr lang="zh-CN" altLang="en-US" dirty="0" smtClean="0"/>
              <a:t>（</a:t>
            </a:r>
            <a:r>
              <a:rPr lang="en-US" altLang="zh-CN" dirty="0" smtClean="0"/>
              <a:t>1</a:t>
            </a:r>
            <a:r>
              <a:rPr lang="zh-CN" altLang="en-US" dirty="0" smtClean="0"/>
              <a:t>）</a:t>
            </a:r>
            <a:r>
              <a:rPr lang="zh-CN" altLang="zh-CN" dirty="0"/>
              <a:t>成立遴选小组。遴选小组由学校代表和评审专家</a:t>
            </a:r>
            <a:r>
              <a:rPr lang="en-US" altLang="zh-CN" dirty="0"/>
              <a:t>3</a:t>
            </a:r>
            <a:r>
              <a:rPr lang="zh-CN" altLang="zh-CN" dirty="0"/>
              <a:t>—</a:t>
            </a:r>
            <a:r>
              <a:rPr lang="en-US" altLang="zh-CN" dirty="0"/>
              <a:t>7</a:t>
            </a:r>
            <a:r>
              <a:rPr lang="zh-CN" altLang="zh-CN" dirty="0"/>
              <a:t>人的单数人员组成</a:t>
            </a:r>
            <a:r>
              <a:rPr lang="zh-CN" altLang="zh-CN" dirty="0" smtClean="0"/>
              <a:t>。</a:t>
            </a:r>
            <a:endParaRPr lang="en-US" altLang="zh-CN" dirty="0" smtClean="0"/>
          </a:p>
          <a:p>
            <a:pPr marL="0" indent="0">
              <a:lnSpc>
                <a:spcPts val="3800"/>
              </a:lnSpc>
              <a:buNone/>
            </a:pPr>
            <a:r>
              <a:rPr lang="en-US" altLang="zh-CN" dirty="0" smtClean="0"/>
              <a:t>      </a:t>
            </a:r>
            <a:r>
              <a:rPr lang="zh-CN" altLang="en-US" dirty="0" smtClean="0"/>
              <a:t>（</a:t>
            </a:r>
            <a:r>
              <a:rPr lang="en-US" altLang="zh-CN" dirty="0" smtClean="0"/>
              <a:t>2</a:t>
            </a:r>
            <a:r>
              <a:rPr lang="zh-CN" altLang="en-US" dirty="0" smtClean="0"/>
              <a:t>）</a:t>
            </a:r>
            <a:r>
              <a:rPr lang="zh-CN" altLang="zh-CN" dirty="0"/>
              <a:t>邀请不少于三家具备相关资质的单位参与遴选</a:t>
            </a:r>
            <a:r>
              <a:rPr lang="zh-CN" altLang="zh-CN" dirty="0" smtClean="0"/>
              <a:t>。</a:t>
            </a:r>
            <a:endParaRPr lang="en-US" altLang="zh-CN" dirty="0" smtClean="0"/>
          </a:p>
          <a:p>
            <a:pPr marL="0" indent="0">
              <a:lnSpc>
                <a:spcPts val="3800"/>
              </a:lnSpc>
              <a:buNone/>
            </a:pPr>
            <a:r>
              <a:rPr lang="en-US" altLang="zh-CN" dirty="0" smtClean="0"/>
              <a:t>      </a:t>
            </a:r>
            <a:r>
              <a:rPr lang="zh-CN" altLang="en-US" dirty="0" smtClean="0"/>
              <a:t>（</a:t>
            </a:r>
            <a:r>
              <a:rPr lang="en-US" altLang="zh-CN" dirty="0" smtClean="0"/>
              <a:t>3</a:t>
            </a:r>
            <a:r>
              <a:rPr lang="zh-CN" altLang="en-US" dirty="0" smtClean="0"/>
              <a:t>）</a:t>
            </a:r>
            <a:r>
              <a:rPr lang="zh-CN" altLang="zh-CN" dirty="0"/>
              <a:t>书面或现场向参与遴选单位说明采购内容</a:t>
            </a:r>
            <a:r>
              <a:rPr lang="zh-CN" altLang="zh-CN" dirty="0" smtClean="0"/>
              <a:t>。</a:t>
            </a:r>
            <a:endParaRPr lang="en-US" altLang="zh-CN" dirty="0" smtClean="0"/>
          </a:p>
          <a:p>
            <a:pPr marL="0" indent="0">
              <a:lnSpc>
                <a:spcPts val="3800"/>
              </a:lnSpc>
              <a:buNone/>
            </a:pPr>
            <a:r>
              <a:rPr lang="en-US" altLang="zh-CN" dirty="0" smtClean="0"/>
              <a:t>      </a:t>
            </a:r>
            <a:r>
              <a:rPr lang="zh-CN" altLang="en-US" dirty="0" smtClean="0"/>
              <a:t>（</a:t>
            </a:r>
            <a:r>
              <a:rPr lang="en-US" altLang="zh-CN" dirty="0" smtClean="0"/>
              <a:t>4</a:t>
            </a:r>
            <a:r>
              <a:rPr lang="zh-CN" altLang="en-US" dirty="0" smtClean="0"/>
              <a:t>）</a:t>
            </a:r>
            <a:r>
              <a:rPr lang="zh-CN" altLang="zh-CN" dirty="0"/>
              <a:t>参与遴选单位在规定的时间内向学校提交采购供应方案和报价</a:t>
            </a:r>
            <a:r>
              <a:rPr lang="zh-CN" altLang="zh-CN" dirty="0" smtClean="0"/>
              <a:t>。</a:t>
            </a:r>
            <a:endParaRPr lang="en-US" altLang="zh-CN" dirty="0" smtClean="0"/>
          </a:p>
          <a:p>
            <a:pPr marL="0" indent="0">
              <a:lnSpc>
                <a:spcPts val="3800"/>
              </a:lnSpc>
              <a:buNone/>
            </a:pPr>
            <a:r>
              <a:rPr lang="en-US" altLang="zh-CN" dirty="0" smtClean="0"/>
              <a:t>       </a:t>
            </a:r>
            <a:r>
              <a:rPr lang="zh-CN" altLang="en-US" dirty="0" smtClean="0"/>
              <a:t>（</a:t>
            </a:r>
            <a:r>
              <a:rPr lang="en-US" altLang="zh-CN" dirty="0" smtClean="0"/>
              <a:t>5</a:t>
            </a:r>
            <a:r>
              <a:rPr lang="zh-CN" altLang="en-US" dirty="0" smtClean="0"/>
              <a:t>）</a:t>
            </a:r>
            <a:r>
              <a:rPr lang="zh-CN" altLang="zh-CN" dirty="0" smtClean="0"/>
              <a:t>遴选</a:t>
            </a:r>
            <a:r>
              <a:rPr lang="zh-CN" altLang="zh-CN" dirty="0"/>
              <a:t>小组依据参与遴选单位的方案和报价确定中选单位。遴选小组成员不能就中选单位达成一致意见时，应采用投票方式决定，得票多的单位为中选单位。</a:t>
            </a:r>
            <a:endParaRPr lang="zh-CN" altLang="en-US" dirty="0"/>
          </a:p>
        </p:txBody>
      </p:sp>
    </p:spTree>
    <p:extLst>
      <p:ext uri="{BB962C8B-B14F-4D97-AF65-F5344CB8AC3E}">
        <p14:creationId xmlns:p14="http://schemas.microsoft.com/office/powerpoint/2010/main" val="38023453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8136904" cy="5976664"/>
          </a:xfrm>
        </p:spPr>
        <p:txBody>
          <a:bodyPr vert="horz" lIns="91440" tIns="45720" rIns="91440" bIns="45720" rtlCol="0">
            <a:normAutofit fontScale="92500"/>
          </a:bodyPr>
          <a:lstStyle/>
          <a:p>
            <a:pPr marL="0" indent="0">
              <a:lnSpc>
                <a:spcPts val="4000"/>
              </a:lnSpc>
              <a:buNone/>
            </a:pPr>
            <a:r>
              <a:rPr lang="en-US" altLang="zh-CN" sz="3600" b="1" dirty="0" smtClean="0">
                <a:latin typeface="+mn-ea"/>
              </a:rPr>
              <a:t>2.4 </a:t>
            </a:r>
            <a:r>
              <a:rPr lang="zh-CN" altLang="en-US" sz="3600" b="1" dirty="0" smtClean="0">
                <a:latin typeface="+mn-ea"/>
              </a:rPr>
              <a:t>单一来源采购</a:t>
            </a:r>
            <a:endParaRPr lang="en-US" altLang="zh-CN" sz="3600" b="1" dirty="0" smtClean="0">
              <a:latin typeface="+mn-ea"/>
            </a:endParaRPr>
          </a:p>
          <a:p>
            <a:pPr marL="0" indent="0">
              <a:lnSpc>
                <a:spcPts val="4000"/>
              </a:lnSpc>
              <a:buNone/>
            </a:pPr>
            <a:r>
              <a:rPr lang="en-US" altLang="zh-CN" sz="2600" b="1" dirty="0" smtClean="0">
                <a:latin typeface="+mn-ea"/>
              </a:rPr>
              <a:t>2.4.1</a:t>
            </a:r>
            <a:r>
              <a:rPr lang="zh-CN" altLang="en-US" sz="2600" b="1" dirty="0" smtClean="0">
                <a:latin typeface="+mn-ea"/>
              </a:rPr>
              <a:t>定义</a:t>
            </a:r>
            <a:endParaRPr lang="en-US" altLang="zh-CN" sz="2600" b="1" dirty="0" smtClean="0">
              <a:latin typeface="+mn-ea"/>
            </a:endParaRPr>
          </a:p>
          <a:p>
            <a:pPr marL="0" indent="0">
              <a:lnSpc>
                <a:spcPts val="3900"/>
              </a:lnSpc>
              <a:buNone/>
            </a:pPr>
            <a:r>
              <a:rPr lang="en-US" altLang="zh-CN" dirty="0" smtClean="0"/>
              <a:t>    </a:t>
            </a:r>
            <a:r>
              <a:rPr lang="zh-CN" altLang="zh-CN" dirty="0" smtClean="0"/>
              <a:t>单一</a:t>
            </a:r>
            <a:r>
              <a:rPr lang="zh-CN" altLang="zh-CN" dirty="0"/>
              <a:t>来源采购，是指从某一特定供应商处采购</a:t>
            </a:r>
            <a:r>
              <a:rPr lang="zh-CN" altLang="zh-CN" dirty="0" smtClean="0"/>
              <a:t>货物和</a:t>
            </a:r>
            <a:r>
              <a:rPr lang="zh-CN" altLang="zh-CN" dirty="0"/>
              <a:t>服务的采购方式</a:t>
            </a:r>
            <a:r>
              <a:rPr lang="zh-CN" altLang="zh-CN" dirty="0" smtClean="0"/>
              <a:t>。</a:t>
            </a:r>
            <a:endParaRPr lang="en-US" altLang="zh-CN" dirty="0" smtClean="0"/>
          </a:p>
          <a:p>
            <a:pPr marL="0" indent="0">
              <a:lnSpc>
                <a:spcPts val="3900"/>
              </a:lnSpc>
              <a:buNone/>
            </a:pPr>
            <a:r>
              <a:rPr lang="en-US" altLang="zh-CN" sz="2600" b="1" dirty="0" smtClean="0">
                <a:latin typeface="+mn-ea"/>
              </a:rPr>
              <a:t>2.4.2</a:t>
            </a:r>
            <a:r>
              <a:rPr lang="zh-CN" altLang="en-US" sz="2600" b="1" dirty="0">
                <a:latin typeface="+mn-ea"/>
              </a:rPr>
              <a:t>适用条件</a:t>
            </a:r>
            <a:endParaRPr lang="en-US" altLang="zh-CN" sz="2600" b="1" dirty="0">
              <a:latin typeface="+mn-ea"/>
            </a:endParaRPr>
          </a:p>
          <a:p>
            <a:pPr marL="0" indent="0">
              <a:lnSpc>
                <a:spcPts val="3900"/>
              </a:lnSpc>
              <a:buNone/>
            </a:pPr>
            <a:r>
              <a:rPr lang="zh-CN" altLang="en-US" dirty="0" smtClean="0"/>
              <a:t>    （</a:t>
            </a:r>
            <a:r>
              <a:rPr lang="en-US" altLang="zh-CN" dirty="0" smtClean="0"/>
              <a:t>1</a:t>
            </a:r>
            <a:r>
              <a:rPr lang="zh-CN" altLang="en-US" dirty="0" smtClean="0"/>
              <a:t>）</a:t>
            </a:r>
            <a:r>
              <a:rPr lang="zh-CN" altLang="zh-CN" dirty="0" smtClean="0"/>
              <a:t>只能</a:t>
            </a:r>
            <a:r>
              <a:rPr lang="zh-CN" altLang="en-US" dirty="0" smtClean="0"/>
              <a:t>从唯一</a:t>
            </a:r>
            <a:r>
              <a:rPr lang="zh-CN" altLang="zh-CN" dirty="0" smtClean="0"/>
              <a:t>供应</a:t>
            </a:r>
            <a:r>
              <a:rPr lang="zh-CN" altLang="zh-CN" dirty="0"/>
              <a:t>商处</a:t>
            </a:r>
            <a:r>
              <a:rPr lang="zh-CN" altLang="zh-CN" dirty="0" smtClean="0"/>
              <a:t>采购</a:t>
            </a:r>
            <a:r>
              <a:rPr lang="zh-CN" altLang="en-US" dirty="0" smtClean="0"/>
              <a:t>的；</a:t>
            </a:r>
            <a:endParaRPr lang="en-US" altLang="zh-CN" dirty="0" smtClean="0"/>
          </a:p>
          <a:p>
            <a:pPr marL="0" indent="0">
              <a:lnSpc>
                <a:spcPts val="3900"/>
              </a:lnSpc>
              <a:buNone/>
            </a:pPr>
            <a:r>
              <a:rPr lang="zh-CN" altLang="en-US" dirty="0" smtClean="0"/>
              <a:t>    （</a:t>
            </a:r>
            <a:r>
              <a:rPr lang="en-US" altLang="zh-CN" dirty="0" smtClean="0"/>
              <a:t>2</a:t>
            </a:r>
            <a:r>
              <a:rPr lang="zh-CN" altLang="en-US" dirty="0" smtClean="0"/>
              <a:t>）</a:t>
            </a:r>
            <a:r>
              <a:rPr lang="zh-CN" altLang="zh-CN" dirty="0" smtClean="0"/>
              <a:t>发生</a:t>
            </a:r>
            <a:r>
              <a:rPr lang="zh-CN" altLang="zh-CN" dirty="0"/>
              <a:t>了不可预见的紧急情况不能从其他供应商处采购</a:t>
            </a:r>
            <a:r>
              <a:rPr lang="zh-CN" altLang="en-US" dirty="0" smtClean="0"/>
              <a:t>的；</a:t>
            </a:r>
            <a:endParaRPr lang="en-US" altLang="zh-CN" dirty="0" smtClean="0"/>
          </a:p>
          <a:p>
            <a:pPr marL="0" indent="0">
              <a:lnSpc>
                <a:spcPts val="3900"/>
              </a:lnSpc>
              <a:buNone/>
            </a:pPr>
            <a:r>
              <a:rPr lang="en-US" altLang="zh-CN" dirty="0" smtClean="0"/>
              <a:t>    </a:t>
            </a:r>
            <a:r>
              <a:rPr lang="zh-CN" altLang="en-US" dirty="0" smtClean="0"/>
              <a:t>（</a:t>
            </a:r>
            <a:r>
              <a:rPr lang="en-US" altLang="zh-CN" dirty="0" smtClean="0"/>
              <a:t>3</a:t>
            </a:r>
            <a:r>
              <a:rPr lang="zh-CN" altLang="en-US" dirty="0" smtClean="0"/>
              <a:t>）</a:t>
            </a:r>
            <a:r>
              <a:rPr lang="zh-CN" altLang="zh-CN" dirty="0" smtClean="0"/>
              <a:t>必须</a:t>
            </a:r>
            <a:r>
              <a:rPr lang="zh-CN" altLang="zh-CN" dirty="0"/>
              <a:t>保证原有采购项目一致性或者服务配套的要求，需要继续从原供应商处添购，且添购资金总额不超过原合同采购金额百分之十的</a:t>
            </a:r>
            <a:r>
              <a:rPr lang="zh-CN" altLang="zh-CN" dirty="0" smtClean="0"/>
              <a:t>。</a:t>
            </a:r>
            <a:endParaRPr lang="zh-CN" altLang="en-US" dirty="0"/>
          </a:p>
          <a:p>
            <a:pPr marL="0" indent="0">
              <a:buNone/>
            </a:pPr>
            <a:endParaRPr lang="zh-CN" altLang="en-US" dirty="0"/>
          </a:p>
          <a:p>
            <a:pPr marL="0" indent="0">
              <a:lnSpc>
                <a:spcPts val="3500"/>
              </a:lnSpc>
              <a:buNone/>
            </a:pPr>
            <a:endParaRPr lang="en-US" altLang="zh-CN" b="1" dirty="0">
              <a:latin typeface="+mn-ea"/>
            </a:endParaRPr>
          </a:p>
          <a:p>
            <a:pPr marL="0" indent="0">
              <a:lnSpc>
                <a:spcPts val="3000"/>
              </a:lnSpc>
              <a:buNone/>
            </a:pPr>
            <a:endParaRPr lang="en-US" altLang="zh-CN" dirty="0" smtClean="0"/>
          </a:p>
        </p:txBody>
      </p:sp>
    </p:spTree>
    <p:extLst>
      <p:ext uri="{BB962C8B-B14F-4D97-AF65-F5344CB8AC3E}">
        <p14:creationId xmlns:p14="http://schemas.microsoft.com/office/powerpoint/2010/main" val="1697348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404664"/>
            <a:ext cx="8640959" cy="6120680"/>
          </a:xfrm>
        </p:spPr>
        <p:txBody>
          <a:bodyPr>
            <a:normAutofit fontScale="77500" lnSpcReduction="20000"/>
          </a:bodyPr>
          <a:lstStyle/>
          <a:p>
            <a:pPr marL="0" indent="0">
              <a:lnSpc>
                <a:spcPts val="4100"/>
              </a:lnSpc>
              <a:buNone/>
            </a:pPr>
            <a:r>
              <a:rPr lang="en-US" altLang="zh-CN" sz="2900" b="1" dirty="0" smtClean="0">
                <a:latin typeface="+mn-ea"/>
              </a:rPr>
              <a:t>    </a:t>
            </a:r>
            <a:r>
              <a:rPr lang="en-US" altLang="zh-CN" sz="2800" b="1" dirty="0" smtClean="0">
                <a:latin typeface="+mn-ea"/>
              </a:rPr>
              <a:t>2.4.3</a:t>
            </a:r>
            <a:r>
              <a:rPr lang="zh-CN" altLang="en-US" sz="2800" b="1" dirty="0">
                <a:latin typeface="+mn-ea"/>
              </a:rPr>
              <a:t>组织</a:t>
            </a:r>
            <a:r>
              <a:rPr lang="zh-CN" altLang="en-US" sz="2800" b="1" dirty="0" smtClean="0">
                <a:latin typeface="+mn-ea"/>
              </a:rPr>
              <a:t>程序</a:t>
            </a:r>
            <a:endParaRPr lang="en-US" altLang="zh-CN" sz="2800" b="1" dirty="0" smtClean="0">
              <a:latin typeface="+mn-ea"/>
            </a:endParaRPr>
          </a:p>
          <a:p>
            <a:pPr marL="0" indent="0">
              <a:lnSpc>
                <a:spcPts val="4100"/>
              </a:lnSpc>
              <a:buNone/>
            </a:pPr>
            <a:r>
              <a:rPr lang="en-US" altLang="zh-CN" sz="2900" b="1" dirty="0" smtClean="0">
                <a:latin typeface="+mn-ea"/>
              </a:rPr>
              <a:t>     </a:t>
            </a:r>
            <a:r>
              <a:rPr lang="zh-CN" altLang="en-US" sz="2800" dirty="0" smtClean="0"/>
              <a:t>（</a:t>
            </a:r>
            <a:r>
              <a:rPr lang="en-US" altLang="zh-CN" sz="2800" dirty="0"/>
              <a:t>1</a:t>
            </a:r>
            <a:r>
              <a:rPr lang="zh-CN" altLang="en-US" sz="2800" dirty="0"/>
              <a:t>）资产管理处依据采购需求部门提交的</a:t>
            </a:r>
            <a:r>
              <a:rPr lang="en-US" altLang="zh-CN" sz="2800" dirty="0"/>
              <a:t>《</a:t>
            </a:r>
            <a:r>
              <a:rPr lang="zh-CN" altLang="en-US" sz="2800" dirty="0"/>
              <a:t>单一来源采购专家论证意见</a:t>
            </a:r>
            <a:r>
              <a:rPr lang="en-US" altLang="zh-CN" sz="2800" dirty="0"/>
              <a:t>》</a:t>
            </a:r>
            <a:r>
              <a:rPr lang="zh-CN" altLang="en-US" sz="2800" dirty="0"/>
              <a:t>、</a:t>
            </a:r>
            <a:r>
              <a:rPr lang="en-US" altLang="zh-CN" sz="2800" dirty="0"/>
              <a:t>《</a:t>
            </a:r>
            <a:r>
              <a:rPr lang="zh-CN" altLang="en-US" sz="2800" dirty="0"/>
              <a:t>单一来源采购论证专家名单</a:t>
            </a:r>
            <a:r>
              <a:rPr lang="en-US" altLang="zh-CN" sz="2800" dirty="0"/>
              <a:t>》</a:t>
            </a:r>
            <a:r>
              <a:rPr lang="zh-CN" altLang="en-US" sz="2800" dirty="0"/>
              <a:t>，进行采购前公示。</a:t>
            </a:r>
            <a:r>
              <a:rPr lang="zh-CN" altLang="en-US" sz="2800" u="sng" dirty="0"/>
              <a:t>公示时间：</a:t>
            </a:r>
            <a:r>
              <a:rPr lang="en-US" altLang="zh-CN" sz="2800" u="sng" dirty="0"/>
              <a:t>5</a:t>
            </a:r>
            <a:r>
              <a:rPr lang="zh-CN" altLang="en-US" sz="2800" u="sng" dirty="0"/>
              <a:t>个工作日。</a:t>
            </a:r>
            <a:endParaRPr lang="en-US" altLang="zh-CN" sz="2800" u="sng" dirty="0"/>
          </a:p>
          <a:p>
            <a:pPr marL="0" indent="0">
              <a:lnSpc>
                <a:spcPts val="4100"/>
              </a:lnSpc>
              <a:buNone/>
            </a:pPr>
            <a:r>
              <a:rPr lang="en-US" altLang="zh-CN" sz="2800" dirty="0"/>
              <a:t>       </a:t>
            </a:r>
            <a:r>
              <a:rPr lang="zh-CN" altLang="en-US" sz="2800" dirty="0"/>
              <a:t>（</a:t>
            </a:r>
            <a:r>
              <a:rPr lang="en-US" altLang="zh-CN" sz="2800" dirty="0"/>
              <a:t>2</a:t>
            </a:r>
            <a:r>
              <a:rPr lang="zh-CN" altLang="en-US" sz="2800" dirty="0"/>
              <a:t>）公示期满，没有收到质疑的</a:t>
            </a:r>
            <a:r>
              <a:rPr lang="zh-CN" altLang="en-US" sz="2800" dirty="0" smtClean="0"/>
              <a:t>，可以</a:t>
            </a:r>
            <a:r>
              <a:rPr lang="zh-CN" altLang="zh-CN" sz="2800" dirty="0" smtClean="0"/>
              <a:t>采</a:t>
            </a:r>
            <a:r>
              <a:rPr lang="zh-CN" altLang="en-US" sz="2800" dirty="0" smtClean="0"/>
              <a:t>用</a:t>
            </a:r>
            <a:r>
              <a:rPr lang="zh-CN" altLang="zh-CN" sz="2800" dirty="0" smtClean="0"/>
              <a:t>单一</a:t>
            </a:r>
            <a:r>
              <a:rPr lang="zh-CN" altLang="zh-CN" sz="2800" dirty="0"/>
              <a:t>来源方式采购</a:t>
            </a:r>
            <a:r>
              <a:rPr lang="zh-CN" altLang="en-US" sz="2800" dirty="0" smtClean="0"/>
              <a:t>。</a:t>
            </a:r>
            <a:endParaRPr lang="en-US" altLang="zh-CN" sz="2800" dirty="0" smtClean="0"/>
          </a:p>
          <a:p>
            <a:pPr marL="0" indent="0">
              <a:lnSpc>
                <a:spcPts val="4100"/>
              </a:lnSpc>
              <a:buNone/>
            </a:pPr>
            <a:r>
              <a:rPr lang="en-US" altLang="zh-CN" sz="2800" dirty="0"/>
              <a:t> </a:t>
            </a:r>
            <a:r>
              <a:rPr lang="en-US" altLang="zh-CN" sz="2800" dirty="0" smtClean="0"/>
              <a:t>   </a:t>
            </a:r>
            <a:r>
              <a:rPr lang="zh-CN" altLang="en-US" sz="2800" dirty="0" smtClean="0"/>
              <a:t>     其中预算金额</a:t>
            </a:r>
            <a:r>
              <a:rPr lang="en-US" altLang="zh-CN" sz="2800" dirty="0" smtClean="0"/>
              <a:t>200</a:t>
            </a:r>
            <a:r>
              <a:rPr lang="zh-CN" altLang="en-US" sz="2800" dirty="0" smtClean="0"/>
              <a:t>万元（含）人民币以上的采购项目，须报财政部审批通过后，方可进行采购。</a:t>
            </a:r>
            <a:endParaRPr lang="en-US" altLang="zh-CN" sz="2800" dirty="0"/>
          </a:p>
          <a:p>
            <a:pPr marL="0" indent="0">
              <a:lnSpc>
                <a:spcPts val="4100"/>
              </a:lnSpc>
              <a:buNone/>
            </a:pPr>
            <a:r>
              <a:rPr lang="en-US" altLang="zh-CN" sz="2800" dirty="0"/>
              <a:t>       </a:t>
            </a:r>
            <a:r>
              <a:rPr lang="zh-CN" altLang="en-US" sz="2800" dirty="0"/>
              <a:t>（</a:t>
            </a:r>
            <a:r>
              <a:rPr lang="en-US" altLang="zh-CN" sz="2800" dirty="0"/>
              <a:t>3</a:t>
            </a:r>
            <a:r>
              <a:rPr lang="zh-CN" altLang="en-US" sz="2800" dirty="0"/>
              <a:t>）资产管理处或招标代理机构</a:t>
            </a:r>
            <a:r>
              <a:rPr lang="zh-CN" altLang="zh-CN" sz="2800" dirty="0"/>
              <a:t>组织具有相关经验的专业人员与供应商商定合理的成交价格。</a:t>
            </a:r>
            <a:endParaRPr lang="en-US" altLang="zh-CN" sz="2800" dirty="0"/>
          </a:p>
          <a:p>
            <a:pPr marL="0" indent="0">
              <a:lnSpc>
                <a:spcPts val="4100"/>
              </a:lnSpc>
              <a:buNone/>
            </a:pPr>
            <a:r>
              <a:rPr lang="en-US" altLang="zh-CN" sz="2800" dirty="0"/>
              <a:t>       </a:t>
            </a:r>
            <a:r>
              <a:rPr lang="zh-CN" altLang="en-US" sz="2800" dirty="0"/>
              <a:t>（</a:t>
            </a:r>
            <a:r>
              <a:rPr lang="en-US" altLang="zh-CN" sz="2800" dirty="0"/>
              <a:t>4</a:t>
            </a:r>
            <a:r>
              <a:rPr lang="zh-CN" altLang="en-US" sz="2800" dirty="0"/>
              <a:t>）学校对采购结果予以确认。</a:t>
            </a:r>
            <a:endParaRPr lang="en-US" altLang="zh-CN" sz="2800" dirty="0"/>
          </a:p>
          <a:p>
            <a:pPr marL="0" indent="0">
              <a:lnSpc>
                <a:spcPts val="3500"/>
              </a:lnSpc>
              <a:buNone/>
            </a:pPr>
            <a:endParaRPr lang="en-US" altLang="zh-CN" sz="2800" b="1" dirty="0">
              <a:latin typeface="+mn-ea"/>
            </a:endParaRPr>
          </a:p>
          <a:p>
            <a:pPr marL="0" indent="0">
              <a:lnSpc>
                <a:spcPts val="3500"/>
              </a:lnSpc>
              <a:buNone/>
            </a:pPr>
            <a:endParaRPr lang="zh-CN" altLang="en-US" sz="2800" dirty="0"/>
          </a:p>
        </p:txBody>
      </p:sp>
    </p:spTree>
    <p:extLst>
      <p:ext uri="{BB962C8B-B14F-4D97-AF65-F5344CB8AC3E}">
        <p14:creationId xmlns:p14="http://schemas.microsoft.com/office/powerpoint/2010/main" val="4155748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7920881" cy="5976664"/>
          </a:xfrm>
        </p:spPr>
        <p:txBody>
          <a:bodyPr vert="horz" lIns="91440" tIns="45720" rIns="91440" bIns="45720" rtlCol="0">
            <a:normAutofit/>
          </a:bodyPr>
          <a:lstStyle/>
          <a:p>
            <a:pPr marL="0" indent="0">
              <a:lnSpc>
                <a:spcPts val="4400"/>
              </a:lnSpc>
              <a:buNone/>
            </a:pPr>
            <a:r>
              <a:rPr lang="en-US" altLang="zh-CN" sz="3200" b="1" dirty="0" smtClean="0">
                <a:latin typeface="+mn-ea"/>
              </a:rPr>
              <a:t>2.5 </a:t>
            </a:r>
            <a:r>
              <a:rPr lang="zh-CN" altLang="en-US" sz="3200" b="1" dirty="0" smtClean="0">
                <a:latin typeface="+mn-ea"/>
              </a:rPr>
              <a:t>部门自行采购</a:t>
            </a:r>
            <a:endParaRPr lang="en-US" altLang="zh-CN" sz="3200" b="1" dirty="0" smtClean="0">
              <a:latin typeface="+mn-ea"/>
            </a:endParaRPr>
          </a:p>
          <a:p>
            <a:pPr marL="0" indent="0">
              <a:lnSpc>
                <a:spcPts val="4400"/>
              </a:lnSpc>
              <a:buNone/>
            </a:pPr>
            <a:r>
              <a:rPr lang="en-US" altLang="zh-CN" sz="2800" b="1" dirty="0" smtClean="0">
                <a:latin typeface="+mn-ea"/>
              </a:rPr>
              <a:t>2.5.1</a:t>
            </a:r>
            <a:r>
              <a:rPr lang="zh-CN" altLang="en-US" sz="2800" b="1" dirty="0" smtClean="0">
                <a:latin typeface="+mn-ea"/>
              </a:rPr>
              <a:t>定义</a:t>
            </a:r>
            <a:endParaRPr lang="en-US" altLang="zh-CN" sz="2800" b="1" dirty="0" smtClean="0">
              <a:latin typeface="+mn-ea"/>
            </a:endParaRPr>
          </a:p>
          <a:p>
            <a:pPr marL="0" indent="0">
              <a:lnSpc>
                <a:spcPts val="4400"/>
              </a:lnSpc>
              <a:buNone/>
            </a:pPr>
            <a:r>
              <a:rPr lang="en-US" altLang="zh-CN" dirty="0" smtClean="0"/>
              <a:t>     </a:t>
            </a:r>
            <a:r>
              <a:rPr lang="zh-CN" altLang="en-US" dirty="0" smtClean="0"/>
              <a:t>部门自行采购</a:t>
            </a:r>
            <a:r>
              <a:rPr lang="zh-CN" altLang="zh-CN" dirty="0" smtClean="0"/>
              <a:t>，</a:t>
            </a:r>
            <a:r>
              <a:rPr lang="zh-CN" altLang="zh-CN" dirty="0"/>
              <a:t>是</a:t>
            </a:r>
            <a:r>
              <a:rPr lang="zh-CN" altLang="zh-CN" dirty="0" smtClean="0"/>
              <a:t>指</a:t>
            </a:r>
            <a:r>
              <a:rPr lang="zh-CN" altLang="en-US" dirty="0" smtClean="0"/>
              <a:t>采购需求部门自行组织谈判小组与符合条件的供应商就采购事宜进行谈判，根据供应商提交的响应文件和报价，确定成交供应商的采购方式。</a:t>
            </a:r>
            <a:endParaRPr lang="en-US" altLang="zh-CN" dirty="0" smtClean="0"/>
          </a:p>
          <a:p>
            <a:pPr marL="0" indent="0">
              <a:lnSpc>
                <a:spcPts val="4400"/>
              </a:lnSpc>
              <a:buNone/>
            </a:pPr>
            <a:r>
              <a:rPr lang="en-US" altLang="zh-CN" sz="2800" b="1" dirty="0" smtClean="0">
                <a:latin typeface="+mn-ea"/>
              </a:rPr>
              <a:t>2.5.2</a:t>
            </a:r>
            <a:r>
              <a:rPr lang="zh-CN" altLang="en-US" sz="2800" b="1" dirty="0">
                <a:latin typeface="+mn-ea"/>
              </a:rPr>
              <a:t>适用</a:t>
            </a:r>
            <a:r>
              <a:rPr lang="zh-CN" altLang="en-US" sz="2800" b="1" dirty="0" smtClean="0">
                <a:latin typeface="+mn-ea"/>
              </a:rPr>
              <a:t>条件</a:t>
            </a:r>
            <a:endParaRPr lang="en-US" altLang="zh-CN" sz="2800" b="1" dirty="0" smtClean="0">
              <a:latin typeface="+mn-ea"/>
            </a:endParaRPr>
          </a:p>
          <a:p>
            <a:pPr marL="0" indent="0">
              <a:lnSpc>
                <a:spcPts val="4400"/>
              </a:lnSpc>
              <a:buNone/>
            </a:pPr>
            <a:r>
              <a:rPr lang="zh-CN" altLang="en-US" dirty="0"/>
              <a:t>      </a:t>
            </a:r>
            <a:r>
              <a:rPr lang="zh-CN" altLang="en-US" dirty="0" smtClean="0"/>
              <a:t>自行</a:t>
            </a:r>
            <a:r>
              <a:rPr lang="zh-CN" altLang="zh-CN" dirty="0"/>
              <a:t>采购单项或批量预算金额在</a:t>
            </a:r>
            <a:r>
              <a:rPr lang="en-US" altLang="zh-CN" dirty="0"/>
              <a:t>5</a:t>
            </a:r>
            <a:r>
              <a:rPr lang="zh-CN" altLang="zh-CN" dirty="0" smtClean="0"/>
              <a:t>万元</a:t>
            </a:r>
            <a:r>
              <a:rPr lang="zh-CN" altLang="en-US" dirty="0" smtClean="0"/>
              <a:t>（不含）</a:t>
            </a:r>
            <a:r>
              <a:rPr lang="zh-CN" altLang="zh-CN" dirty="0" smtClean="0"/>
              <a:t>人民币</a:t>
            </a:r>
            <a:r>
              <a:rPr lang="zh-CN" altLang="zh-CN" dirty="0"/>
              <a:t>以下的货物、服务</a:t>
            </a:r>
            <a:r>
              <a:rPr lang="zh-CN" altLang="en-US" dirty="0"/>
              <a:t>项目（线上采购除外</a:t>
            </a:r>
            <a:r>
              <a:rPr lang="zh-CN" altLang="en-US" dirty="0" smtClean="0"/>
              <a:t>）</a:t>
            </a:r>
            <a:r>
              <a:rPr lang="zh-CN" altLang="zh-CN" dirty="0" smtClean="0"/>
              <a:t>，由</a:t>
            </a:r>
            <a:r>
              <a:rPr lang="zh-CN" altLang="zh-CN" dirty="0"/>
              <a:t>采购需求部门自行采购</a:t>
            </a:r>
            <a:r>
              <a:rPr lang="zh-CN" altLang="en-US" dirty="0"/>
              <a:t>，</a:t>
            </a:r>
            <a:r>
              <a:rPr lang="zh-CN" altLang="en-US" u="sng" dirty="0"/>
              <a:t>应做好采购记录</a:t>
            </a:r>
            <a:r>
              <a:rPr lang="zh-CN" altLang="zh-CN" u="sng" dirty="0"/>
              <a:t>。</a:t>
            </a:r>
            <a:r>
              <a:rPr lang="zh-CN" altLang="en-US" u="sng" dirty="0"/>
              <a:t> </a:t>
            </a:r>
          </a:p>
          <a:p>
            <a:pPr marL="0" indent="0">
              <a:lnSpc>
                <a:spcPts val="3500"/>
              </a:lnSpc>
              <a:buNone/>
            </a:pPr>
            <a:endParaRPr lang="en-US" altLang="zh-CN" dirty="0"/>
          </a:p>
          <a:p>
            <a:pPr marL="0" indent="0">
              <a:lnSpc>
                <a:spcPts val="3000"/>
              </a:lnSpc>
              <a:buNone/>
            </a:pPr>
            <a:endParaRPr lang="en-US" altLang="zh-CN" dirty="0" smtClean="0"/>
          </a:p>
        </p:txBody>
      </p:sp>
    </p:spTree>
    <p:extLst>
      <p:ext uri="{BB962C8B-B14F-4D97-AF65-F5344CB8AC3E}">
        <p14:creationId xmlns:p14="http://schemas.microsoft.com/office/powerpoint/2010/main" val="39392658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9552" y="476672"/>
            <a:ext cx="8064896" cy="5649491"/>
          </a:xfrm>
        </p:spPr>
        <p:txBody>
          <a:bodyPr>
            <a:normAutofit/>
          </a:bodyPr>
          <a:lstStyle/>
          <a:p>
            <a:pPr marL="0" indent="0">
              <a:lnSpc>
                <a:spcPts val="4500"/>
              </a:lnSpc>
              <a:buNone/>
            </a:pPr>
            <a:r>
              <a:rPr lang="en-US" altLang="zh-CN" sz="2800" b="1" dirty="0">
                <a:latin typeface="+mn-ea"/>
              </a:rPr>
              <a:t>2.5.3</a:t>
            </a:r>
            <a:r>
              <a:rPr lang="zh-CN" altLang="en-US" sz="2800" b="1" dirty="0">
                <a:latin typeface="+mn-ea"/>
              </a:rPr>
              <a:t>组织程序</a:t>
            </a:r>
          </a:p>
          <a:p>
            <a:pPr marL="0" indent="0">
              <a:lnSpc>
                <a:spcPts val="5100"/>
              </a:lnSpc>
              <a:buNone/>
            </a:pPr>
            <a:r>
              <a:rPr lang="zh-CN" altLang="en-US" b="1" dirty="0" smtClean="0"/>
              <a:t>（</a:t>
            </a:r>
            <a:r>
              <a:rPr lang="en-US" altLang="zh-CN" b="1" dirty="0" smtClean="0"/>
              <a:t>1</a:t>
            </a:r>
            <a:r>
              <a:rPr lang="zh-CN" altLang="en-US" b="1" dirty="0" smtClean="0"/>
              <a:t>）成立谈判小组：</a:t>
            </a:r>
            <a:r>
              <a:rPr lang="zh-CN" altLang="en-US" dirty="0" smtClean="0"/>
              <a:t>须</a:t>
            </a:r>
            <a:r>
              <a:rPr lang="zh-CN" altLang="zh-CN" dirty="0" smtClean="0"/>
              <a:t>采购</a:t>
            </a:r>
            <a:r>
              <a:rPr lang="zh-CN" altLang="zh-CN" dirty="0"/>
              <a:t>需求部门正职或主管副职领导在内的至少</a:t>
            </a:r>
            <a:r>
              <a:rPr lang="en-US" altLang="zh-CN" dirty="0"/>
              <a:t>3</a:t>
            </a:r>
            <a:r>
              <a:rPr lang="zh-CN" altLang="zh-CN" dirty="0"/>
              <a:t>人</a:t>
            </a:r>
            <a:r>
              <a:rPr lang="zh-CN" altLang="zh-CN" dirty="0" smtClean="0"/>
              <a:t>参加</a:t>
            </a:r>
            <a:r>
              <a:rPr lang="zh-CN" altLang="en-US" dirty="0" smtClean="0"/>
              <a:t>；</a:t>
            </a:r>
            <a:r>
              <a:rPr lang="zh-CN" altLang="zh-CN" dirty="0"/>
              <a:t>使用科研</a:t>
            </a:r>
            <a:r>
              <a:rPr lang="zh-CN" altLang="zh-CN" dirty="0" smtClean="0"/>
              <a:t>课题</a:t>
            </a:r>
            <a:r>
              <a:rPr lang="en-US" altLang="zh-CN" dirty="0" smtClean="0"/>
              <a:t>/</a:t>
            </a:r>
            <a:r>
              <a:rPr lang="zh-CN" altLang="zh-CN" dirty="0" smtClean="0"/>
              <a:t>项目经费采购的，须</a:t>
            </a:r>
            <a:r>
              <a:rPr lang="zh-CN" altLang="zh-CN" dirty="0"/>
              <a:t>包括</a:t>
            </a:r>
            <a:r>
              <a:rPr lang="zh-CN" altLang="zh-CN" dirty="0" smtClean="0"/>
              <a:t>课题</a:t>
            </a:r>
            <a:r>
              <a:rPr lang="en-US" altLang="zh-CN" dirty="0" smtClean="0"/>
              <a:t>/</a:t>
            </a:r>
            <a:r>
              <a:rPr lang="zh-CN" altLang="zh-CN" dirty="0" smtClean="0"/>
              <a:t>项目负责人</a:t>
            </a:r>
            <a:r>
              <a:rPr lang="zh-CN" altLang="zh-CN" dirty="0"/>
              <a:t>在内的至少</a:t>
            </a:r>
            <a:r>
              <a:rPr lang="en-US" altLang="zh-CN" dirty="0"/>
              <a:t>3</a:t>
            </a:r>
            <a:r>
              <a:rPr lang="zh-CN" altLang="zh-CN" dirty="0"/>
              <a:t>人</a:t>
            </a:r>
            <a:r>
              <a:rPr lang="zh-CN" altLang="zh-CN" dirty="0" smtClean="0"/>
              <a:t>参加</a:t>
            </a:r>
            <a:r>
              <a:rPr lang="zh-CN" altLang="en-US" dirty="0" smtClean="0"/>
              <a:t>。</a:t>
            </a:r>
            <a:endParaRPr lang="en-US" altLang="zh-CN" dirty="0" smtClean="0"/>
          </a:p>
          <a:p>
            <a:pPr marL="0" indent="0">
              <a:lnSpc>
                <a:spcPts val="5100"/>
              </a:lnSpc>
              <a:buNone/>
            </a:pPr>
            <a:r>
              <a:rPr lang="zh-CN" altLang="en-US" b="1" dirty="0" smtClean="0"/>
              <a:t>（</a:t>
            </a:r>
            <a:r>
              <a:rPr lang="en-US" altLang="zh-CN" b="1" dirty="0" smtClean="0"/>
              <a:t>2</a:t>
            </a:r>
            <a:r>
              <a:rPr lang="zh-CN" altLang="en-US" b="1" dirty="0" smtClean="0"/>
              <a:t>）邀请供应商：</a:t>
            </a:r>
            <a:r>
              <a:rPr lang="zh-CN" altLang="zh-CN" dirty="0"/>
              <a:t>需至少选择三家有资质的供应商参与</a:t>
            </a:r>
            <a:r>
              <a:rPr lang="zh-CN" altLang="zh-CN" dirty="0" smtClean="0"/>
              <a:t>谈判</a:t>
            </a:r>
            <a:r>
              <a:rPr lang="zh-CN" altLang="en-US" dirty="0" smtClean="0"/>
              <a:t>。</a:t>
            </a:r>
            <a:endParaRPr lang="en-US" altLang="zh-CN" dirty="0" smtClean="0"/>
          </a:p>
          <a:p>
            <a:pPr marL="0" indent="0">
              <a:lnSpc>
                <a:spcPts val="5100"/>
              </a:lnSpc>
              <a:buNone/>
            </a:pPr>
            <a:r>
              <a:rPr lang="zh-CN" altLang="en-US" dirty="0" smtClean="0"/>
              <a:t>（</a:t>
            </a:r>
            <a:r>
              <a:rPr lang="en-US" altLang="zh-CN" dirty="0" smtClean="0"/>
              <a:t>3</a:t>
            </a:r>
            <a:r>
              <a:rPr lang="zh-CN" altLang="en-US" dirty="0" smtClean="0"/>
              <a:t>）填写</a:t>
            </a:r>
            <a:r>
              <a:rPr lang="en-US" altLang="zh-CN" dirty="0" smtClean="0"/>
              <a:t>《</a:t>
            </a:r>
            <a:r>
              <a:rPr lang="zh-CN" altLang="en-US" dirty="0" smtClean="0"/>
              <a:t>谈判记录表</a:t>
            </a:r>
            <a:r>
              <a:rPr lang="en-US" altLang="zh-CN" dirty="0" smtClean="0"/>
              <a:t>》</a:t>
            </a:r>
            <a:r>
              <a:rPr lang="zh-CN" altLang="en-US" dirty="0" smtClean="0"/>
              <a:t>。</a:t>
            </a:r>
            <a:endParaRPr lang="zh-CN" altLang="en-US" dirty="0"/>
          </a:p>
        </p:txBody>
      </p:sp>
    </p:spTree>
    <p:extLst>
      <p:ext uri="{BB962C8B-B14F-4D97-AF65-F5344CB8AC3E}">
        <p14:creationId xmlns:p14="http://schemas.microsoft.com/office/powerpoint/2010/main" val="34601976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071698075"/>
              </p:ext>
            </p:extLst>
          </p:nvPr>
        </p:nvGraphicFramePr>
        <p:xfrm>
          <a:off x="611560" y="953635"/>
          <a:ext cx="7992888" cy="5671138"/>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xmlns="" val="20000"/>
                    </a:ext>
                  </a:extLst>
                </a:gridCol>
                <a:gridCol w="576064">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2734452">
                  <a:extLst>
                    <a:ext uri="{9D8B030D-6E8A-4147-A177-3AD203B41FA5}">
                      <a16:colId xmlns:a16="http://schemas.microsoft.com/office/drawing/2014/main" xmlns="" val="20003"/>
                    </a:ext>
                  </a:extLst>
                </a:gridCol>
                <a:gridCol w="1585102">
                  <a:extLst>
                    <a:ext uri="{9D8B030D-6E8A-4147-A177-3AD203B41FA5}">
                      <a16:colId xmlns:a16="http://schemas.microsoft.com/office/drawing/2014/main" xmlns="" val="20004"/>
                    </a:ext>
                  </a:extLst>
                </a:gridCol>
                <a:gridCol w="1585102">
                  <a:extLst>
                    <a:ext uri="{9D8B030D-6E8A-4147-A177-3AD203B41FA5}">
                      <a16:colId xmlns:a16="http://schemas.microsoft.com/office/drawing/2014/main" xmlns="" val="20005"/>
                    </a:ext>
                  </a:extLst>
                </a:gridCol>
              </a:tblGrid>
              <a:tr h="326133">
                <a:tc gridSpan="2">
                  <a:txBody>
                    <a:bodyPr/>
                    <a:lstStyle/>
                    <a:p>
                      <a:pPr algn="l">
                        <a:spcAft>
                          <a:spcPts val="0"/>
                        </a:spcAft>
                      </a:pPr>
                      <a:r>
                        <a:rPr lang="zh-CN" sz="1400" kern="100" dirty="0">
                          <a:effectLst/>
                        </a:rPr>
                        <a:t>申购单位</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just">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r>
                        <a:rPr lang="zh-CN" sz="1400" kern="100">
                          <a:effectLst/>
                        </a:rPr>
                        <a:t>项目启动呈文单号</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a:effectLst/>
                        </a:rPr>
                        <a:t> </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63066">
                <a:tc gridSpan="2">
                  <a:txBody>
                    <a:bodyPr/>
                    <a:lstStyle/>
                    <a:p>
                      <a:pPr algn="l">
                        <a:spcAft>
                          <a:spcPts val="0"/>
                        </a:spcAft>
                      </a:pPr>
                      <a:r>
                        <a:rPr lang="zh-CN" sz="1400" kern="100" dirty="0">
                          <a:effectLst/>
                        </a:rPr>
                        <a:t>项目名称</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l">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a:txBody>
                    <a:bodyPr/>
                    <a:lstStyle/>
                    <a:p>
                      <a:pPr algn="l">
                        <a:spcAft>
                          <a:spcPts val="0"/>
                        </a:spcAft>
                      </a:pPr>
                      <a:r>
                        <a:rPr lang="zh-CN" sz="1400" kern="100">
                          <a:effectLst/>
                        </a:rPr>
                        <a:t>预算金额</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effectLst/>
                        </a:rPr>
                        <a:t>              </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63066">
                <a:tc gridSpan="2">
                  <a:txBody>
                    <a:bodyPr/>
                    <a:lstStyle/>
                    <a:p>
                      <a:pPr algn="l">
                        <a:spcAft>
                          <a:spcPts val="0"/>
                        </a:spcAft>
                      </a:pPr>
                      <a:r>
                        <a:rPr lang="zh-CN" sz="1400" kern="100">
                          <a:effectLst/>
                        </a:rPr>
                        <a:t>谈判地点</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just">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a:txBody>
                    <a:bodyPr/>
                    <a:lstStyle/>
                    <a:p>
                      <a:pPr algn="l">
                        <a:spcAft>
                          <a:spcPts val="0"/>
                        </a:spcAft>
                      </a:pPr>
                      <a:r>
                        <a:rPr lang="zh-CN" sz="1400" kern="100">
                          <a:effectLst/>
                        </a:rPr>
                        <a:t>谈判时间</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400" kern="100">
                          <a:effectLst/>
                        </a:rPr>
                        <a:t> </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63066">
                <a:tc gridSpan="2">
                  <a:txBody>
                    <a:bodyPr/>
                    <a:lstStyle/>
                    <a:p>
                      <a:pPr algn="l">
                        <a:spcAft>
                          <a:spcPts val="0"/>
                        </a:spcAft>
                      </a:pPr>
                      <a:r>
                        <a:rPr lang="zh-CN" sz="1400" kern="100" dirty="0">
                          <a:solidFill>
                            <a:srgbClr val="FF0000"/>
                          </a:solidFill>
                          <a:effectLst/>
                        </a:rPr>
                        <a:t>谈判</a:t>
                      </a:r>
                      <a:r>
                        <a:rPr lang="zh-CN" sz="1400" kern="100" dirty="0" smtClean="0">
                          <a:solidFill>
                            <a:srgbClr val="FF0000"/>
                          </a:solidFill>
                          <a:effectLst/>
                        </a:rPr>
                        <a:t>人</a:t>
                      </a:r>
                      <a:r>
                        <a:rPr lang="zh-CN" altLang="en-US" sz="1400" kern="100" dirty="0" smtClean="0">
                          <a:solidFill>
                            <a:srgbClr val="FF0000"/>
                          </a:solidFill>
                          <a:effectLst/>
                        </a:rPr>
                        <a:t>签字</a:t>
                      </a:r>
                      <a:endParaRPr lang="zh-CN" sz="1400" kern="100" dirty="0">
                        <a:solidFill>
                          <a:srgbClr val="FF0000"/>
                        </a:solidFill>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4">
                  <a:txBody>
                    <a:bodyPr/>
                    <a:lstStyle/>
                    <a:p>
                      <a:pPr marL="0" lvl="0" indent="0" algn="just">
                        <a:spcAft>
                          <a:spcPts val="0"/>
                        </a:spcAft>
                        <a:buFont typeface="+mj-lt"/>
                        <a:buNone/>
                      </a:pPr>
                      <a:r>
                        <a:rPr lang="zh-CN" altLang="en-US" sz="1400" kern="100" dirty="0" smtClean="0">
                          <a:effectLst/>
                        </a:rPr>
                        <a:t>（</a:t>
                      </a:r>
                      <a:r>
                        <a:rPr lang="en-US" altLang="zh-CN" sz="1400" kern="100" dirty="0" smtClean="0">
                          <a:effectLst/>
                        </a:rPr>
                        <a:t>1</a:t>
                      </a:r>
                      <a:r>
                        <a:rPr lang="zh-CN" altLang="en-US" sz="1400" kern="100" dirty="0" smtClean="0">
                          <a:effectLst/>
                        </a:rPr>
                        <a:t>）</a:t>
                      </a:r>
                      <a:r>
                        <a:rPr lang="en-US" sz="1400" kern="100" dirty="0" smtClean="0">
                          <a:effectLst/>
                        </a:rPr>
                        <a:t>                 </a:t>
                      </a:r>
                      <a:r>
                        <a:rPr lang="zh-CN" sz="1400" kern="100" dirty="0">
                          <a:effectLst/>
                        </a:rPr>
                        <a:t>（</a:t>
                      </a:r>
                      <a:r>
                        <a:rPr lang="en-US" sz="1400" kern="100" dirty="0">
                          <a:effectLst/>
                        </a:rPr>
                        <a:t>2</a:t>
                      </a:r>
                      <a:r>
                        <a:rPr lang="zh-CN" sz="1400" kern="100" dirty="0">
                          <a:effectLst/>
                        </a:rPr>
                        <a:t>）</a:t>
                      </a:r>
                      <a:r>
                        <a:rPr lang="en-US" sz="1400" kern="100" dirty="0">
                          <a:effectLst/>
                        </a:rPr>
                        <a:t>                   </a:t>
                      </a:r>
                      <a:r>
                        <a:rPr lang="zh-CN" sz="1400" kern="100" dirty="0">
                          <a:effectLst/>
                        </a:rPr>
                        <a:t>（</a:t>
                      </a:r>
                      <a:r>
                        <a:rPr lang="en-US" sz="1400" kern="100" dirty="0">
                          <a:effectLst/>
                        </a:rPr>
                        <a:t>3</a:t>
                      </a:r>
                      <a:r>
                        <a:rPr lang="zh-CN" sz="1400" kern="100" dirty="0">
                          <a:effectLst/>
                        </a:rPr>
                        <a:t>）</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3"/>
                  </a:ext>
                </a:extLst>
              </a:tr>
              <a:tr h="190244">
                <a:tc gridSpan="2">
                  <a:txBody>
                    <a:bodyPr/>
                    <a:lstStyle/>
                    <a:p>
                      <a:pPr algn="l">
                        <a:spcAft>
                          <a:spcPts val="0"/>
                        </a:spcAft>
                      </a:pPr>
                      <a:r>
                        <a:rPr lang="zh-CN" sz="1400" kern="100" dirty="0">
                          <a:solidFill>
                            <a:srgbClr val="FF0000"/>
                          </a:solidFill>
                          <a:effectLst/>
                        </a:rPr>
                        <a:t>采购方式</a:t>
                      </a:r>
                      <a:endParaRPr lang="zh-CN" sz="1400" kern="100" dirty="0">
                        <a:solidFill>
                          <a:srgbClr val="FF0000"/>
                        </a:solidFill>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4">
                  <a:txBody>
                    <a:bodyPr/>
                    <a:lstStyle/>
                    <a:p>
                      <a:pPr algn="just">
                        <a:spcAft>
                          <a:spcPts val="0"/>
                        </a:spcAft>
                      </a:pPr>
                      <a:r>
                        <a:rPr lang="zh-CN" sz="1400" kern="100" dirty="0">
                          <a:effectLst/>
                        </a:rPr>
                        <a:t>□竞争性谈判</a:t>
                      </a:r>
                      <a:r>
                        <a:rPr lang="en-US" sz="1400" kern="100" dirty="0">
                          <a:effectLst/>
                        </a:rPr>
                        <a:t>               </a:t>
                      </a:r>
                      <a:r>
                        <a:rPr lang="zh-CN" sz="1400" kern="100" dirty="0">
                          <a:effectLst/>
                        </a:rPr>
                        <a:t>□ 单一来源</a:t>
                      </a:r>
                      <a:r>
                        <a:rPr lang="en-US" sz="1400" kern="100" dirty="0">
                          <a:effectLst/>
                        </a:rPr>
                        <a:t>                </a:t>
                      </a:r>
                      <a:r>
                        <a:rPr lang="zh-CN" sz="1400" kern="100" dirty="0">
                          <a:effectLst/>
                        </a:rPr>
                        <a:t>□询价</a:t>
                      </a: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4"/>
                  </a:ext>
                </a:extLst>
              </a:tr>
              <a:tr h="163066">
                <a:tc rowSpan="9">
                  <a:txBody>
                    <a:bodyPr/>
                    <a:lstStyle/>
                    <a:p>
                      <a:pPr algn="ctr">
                        <a:spcAft>
                          <a:spcPts val="0"/>
                        </a:spcAft>
                      </a:pPr>
                      <a:r>
                        <a:rPr lang="zh-CN" sz="1400" kern="100">
                          <a:effectLst/>
                        </a:rPr>
                        <a:t>投标商响应情况</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spcAft>
                          <a:spcPts val="0"/>
                        </a:spcAft>
                      </a:pPr>
                      <a:r>
                        <a:rPr lang="en-US" sz="1400" kern="100">
                          <a:effectLst/>
                        </a:rPr>
                        <a:t>1</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l">
                        <a:spcAft>
                          <a:spcPts val="0"/>
                        </a:spcAft>
                      </a:pPr>
                      <a:r>
                        <a:rPr lang="zh-CN" sz="1400" kern="100" dirty="0">
                          <a:effectLst/>
                        </a:rPr>
                        <a:t>供应商名称：</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5"/>
                  </a:ext>
                </a:extLst>
              </a:tr>
              <a:tr h="163066">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400" kern="100">
                          <a:effectLst/>
                        </a:rPr>
                        <a:t>一次报价</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dirty="0">
                          <a:effectLst/>
                        </a:rPr>
                        <a:t>最终报价</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effectLst/>
                        </a:rPr>
                        <a:t> </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582623">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400" kern="100">
                          <a:effectLst/>
                        </a:rPr>
                        <a:t>承诺</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7"/>
                  </a:ext>
                </a:extLst>
              </a:tr>
              <a:tr h="163066">
                <a:tc vMerge="1">
                  <a:txBody>
                    <a:bodyPr/>
                    <a:lstStyle/>
                    <a:p>
                      <a:endParaRPr lang="zh-CN" altLang="en-US"/>
                    </a:p>
                  </a:txBody>
                  <a:tcPr/>
                </a:tc>
                <a:tc rowSpan="3">
                  <a:txBody>
                    <a:bodyPr/>
                    <a:lstStyle/>
                    <a:p>
                      <a:pPr algn="ctr">
                        <a:spcAft>
                          <a:spcPts val="0"/>
                        </a:spcAft>
                      </a:pPr>
                      <a:r>
                        <a:rPr lang="en-US" sz="1400" kern="100">
                          <a:effectLst/>
                        </a:rPr>
                        <a:t>2</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just">
                        <a:spcAft>
                          <a:spcPts val="0"/>
                        </a:spcAft>
                      </a:pPr>
                      <a:r>
                        <a:rPr lang="zh-CN" sz="1400" kern="100" dirty="0">
                          <a:effectLst/>
                        </a:rPr>
                        <a:t>供应商名称：</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8"/>
                  </a:ext>
                </a:extLst>
              </a:tr>
              <a:tr h="163066">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1400" kern="100">
                          <a:effectLst/>
                        </a:rPr>
                        <a:t>一次报价</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dirty="0">
                          <a:effectLst/>
                        </a:rPr>
                        <a:t>最终报价</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627919">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400" kern="100">
                          <a:effectLst/>
                        </a:rPr>
                        <a:t>承诺</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0"/>
                  </a:ext>
                </a:extLst>
              </a:tr>
              <a:tr h="163066">
                <a:tc vMerge="1">
                  <a:txBody>
                    <a:bodyPr/>
                    <a:lstStyle/>
                    <a:p>
                      <a:endParaRPr lang="zh-CN" altLang="en-US"/>
                    </a:p>
                  </a:txBody>
                  <a:tcPr/>
                </a:tc>
                <a:tc rowSpan="3">
                  <a:txBody>
                    <a:bodyPr/>
                    <a:lstStyle/>
                    <a:p>
                      <a:pPr algn="ctr">
                        <a:spcAft>
                          <a:spcPts val="0"/>
                        </a:spcAft>
                      </a:pPr>
                      <a:r>
                        <a:rPr lang="en-US" sz="1400" kern="100">
                          <a:effectLst/>
                        </a:rPr>
                        <a:t>3</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just">
                        <a:spcAft>
                          <a:spcPts val="0"/>
                        </a:spcAft>
                      </a:pPr>
                      <a:r>
                        <a:rPr lang="zh-CN" sz="1400" kern="100" dirty="0">
                          <a:effectLst/>
                        </a:rPr>
                        <a:t>供应商名称：</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1"/>
                  </a:ext>
                </a:extLst>
              </a:tr>
              <a:tr h="163066">
                <a:tc vMerge="1">
                  <a:txBody>
                    <a:bodyPr/>
                    <a:lstStyle/>
                    <a:p>
                      <a:endParaRPr lang="zh-CN" altLang="en-US"/>
                    </a:p>
                  </a:txBody>
                  <a:tcPr/>
                </a:tc>
                <a:tc vMerge="1">
                  <a:txBody>
                    <a:bodyPr/>
                    <a:lstStyle/>
                    <a:p>
                      <a:endParaRPr lang="zh-CN" altLang="en-US"/>
                    </a:p>
                  </a:txBody>
                  <a:tcPr/>
                </a:tc>
                <a:tc>
                  <a:txBody>
                    <a:bodyPr/>
                    <a:lstStyle/>
                    <a:p>
                      <a:pPr algn="l">
                        <a:spcAft>
                          <a:spcPts val="0"/>
                        </a:spcAft>
                      </a:pPr>
                      <a:r>
                        <a:rPr lang="zh-CN" sz="1400" kern="100">
                          <a:effectLst/>
                        </a:rPr>
                        <a:t>一次报价</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a:effectLst/>
                        </a:rPr>
                        <a:t>最终报价</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633581">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zh-CN" sz="1400" kern="100">
                          <a:effectLst/>
                        </a:rPr>
                        <a:t>承诺</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3"/>
                  </a:ext>
                </a:extLst>
              </a:tr>
              <a:tr h="163066">
                <a:tc gridSpan="3">
                  <a:txBody>
                    <a:bodyPr/>
                    <a:lstStyle/>
                    <a:p>
                      <a:pPr algn="l">
                        <a:spcAft>
                          <a:spcPts val="0"/>
                        </a:spcAft>
                      </a:pPr>
                      <a:r>
                        <a:rPr lang="zh-CN" sz="1400" kern="100" dirty="0">
                          <a:effectLst/>
                        </a:rPr>
                        <a:t>成交供应商名称</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1400" kern="100">
                          <a:effectLst/>
                        </a:rPr>
                        <a:t> </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400" kern="100">
                          <a:effectLst/>
                        </a:rPr>
                        <a:t>成交价格</a:t>
                      </a:r>
                      <a:endParaRPr lang="zh-CN" sz="1400" kern="10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627353">
                <a:tc gridSpan="3">
                  <a:txBody>
                    <a:bodyPr/>
                    <a:lstStyle/>
                    <a:p>
                      <a:pPr algn="l">
                        <a:spcAft>
                          <a:spcPts val="0"/>
                        </a:spcAft>
                      </a:pPr>
                      <a:r>
                        <a:rPr lang="zh-CN" sz="1400" kern="100" dirty="0">
                          <a:effectLst/>
                        </a:rPr>
                        <a:t>选定成交供应商</a:t>
                      </a:r>
                    </a:p>
                    <a:p>
                      <a:pPr algn="l">
                        <a:spcAft>
                          <a:spcPts val="0"/>
                        </a:spcAft>
                      </a:pPr>
                      <a:r>
                        <a:rPr lang="zh-CN" sz="1400" kern="100" dirty="0">
                          <a:effectLst/>
                        </a:rPr>
                        <a:t>理由说明</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en-US" sz="1400" kern="100" dirty="0">
                          <a:effectLst/>
                        </a:rPr>
                        <a:t> </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5"/>
                  </a:ext>
                </a:extLst>
              </a:tr>
              <a:tr h="526569">
                <a:tc gridSpan="3">
                  <a:txBody>
                    <a:bodyPr/>
                    <a:lstStyle/>
                    <a:p>
                      <a:pPr algn="l">
                        <a:spcAft>
                          <a:spcPts val="0"/>
                        </a:spcAft>
                      </a:pPr>
                      <a:r>
                        <a:rPr lang="zh-CN" sz="1400" kern="100" dirty="0">
                          <a:effectLst/>
                        </a:rPr>
                        <a:t>备</a:t>
                      </a:r>
                      <a:r>
                        <a:rPr lang="en-US" sz="1400" kern="100" dirty="0">
                          <a:effectLst/>
                        </a:rPr>
                        <a:t>   </a:t>
                      </a:r>
                      <a:r>
                        <a:rPr lang="zh-CN" sz="1400" kern="100" dirty="0">
                          <a:effectLst/>
                        </a:rPr>
                        <a:t>注</a:t>
                      </a:r>
                      <a:endParaRPr lang="zh-CN" sz="1400" kern="100" dirty="0">
                        <a:effectLst/>
                        <a:latin typeface="Times New Roman"/>
                        <a:ea typeface="宋体"/>
                      </a:endParaRPr>
                    </a:p>
                  </a:txBody>
                  <a:tcPr marL="61150" marR="611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3">
                  <a:txBody>
                    <a:bodyPr/>
                    <a:lstStyle/>
                    <a:p>
                      <a:pPr algn="just">
                        <a:spcAft>
                          <a:spcPts val="0"/>
                        </a:spcAft>
                      </a:pPr>
                      <a:r>
                        <a:rPr lang="en-US" sz="1400" kern="100" dirty="0">
                          <a:effectLst/>
                        </a:rPr>
                        <a:t> </a:t>
                      </a:r>
                      <a:endParaRPr lang="zh-CN" sz="1400" kern="100" dirty="0">
                        <a:effectLst/>
                        <a:latin typeface="Times New Roman"/>
                        <a:ea typeface="宋体"/>
                      </a:endParaRPr>
                    </a:p>
                  </a:txBody>
                  <a:tcPr marL="61150" marR="611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6"/>
                  </a:ext>
                </a:extLst>
              </a:tr>
            </a:tbl>
          </a:graphicData>
        </a:graphic>
      </p:graphicFrame>
      <p:sp>
        <p:nvSpPr>
          <p:cNvPr id="3" name="标题 2"/>
          <p:cNvSpPr>
            <a:spLocks noGrp="1"/>
          </p:cNvSpPr>
          <p:nvPr>
            <p:ph type="title"/>
          </p:nvPr>
        </p:nvSpPr>
        <p:spPr>
          <a:xfrm>
            <a:off x="457200" y="338328"/>
            <a:ext cx="8229600" cy="498384"/>
          </a:xfrm>
        </p:spPr>
        <p:txBody>
          <a:bodyPr>
            <a:normAutofit fontScale="90000"/>
          </a:bodyPr>
          <a:lstStyle/>
          <a:p>
            <a:pPr lvl="0" fontAlgn="base">
              <a:spcAft>
                <a:spcPct val="0"/>
              </a:spcAft>
            </a:pPr>
            <a:r>
              <a:rPr lang="zh-CN" altLang="zh-CN" sz="3100" b="1" dirty="0">
                <a:solidFill>
                  <a:schemeClr val="tx1"/>
                </a:solidFill>
                <a:latin typeface="+mn-ea"/>
                <a:ea typeface="+mn-ea"/>
                <a:cs typeface="Times New Roman" pitchFamily="18" charset="0"/>
              </a:rPr>
              <a:t>北京中医药大学谈判记录表</a:t>
            </a:r>
            <a:r>
              <a:rPr lang="zh-CN" altLang="zh-CN" sz="3100" dirty="0">
                <a:solidFill>
                  <a:schemeClr val="tx1"/>
                </a:solidFill>
                <a:latin typeface="+mn-ea"/>
                <a:ea typeface="+mn-ea"/>
                <a:cs typeface="宋体" pitchFamily="2" charset="-122"/>
              </a:rPr>
              <a:t/>
            </a:r>
            <a:br>
              <a:rPr lang="zh-CN" altLang="zh-CN" sz="3100" dirty="0">
                <a:solidFill>
                  <a:schemeClr val="tx1"/>
                </a:solidFill>
                <a:latin typeface="+mn-ea"/>
                <a:ea typeface="+mn-ea"/>
                <a:cs typeface="宋体" pitchFamily="2" charset="-122"/>
              </a:rPr>
            </a:br>
            <a:r>
              <a:rPr lang="zh-CN" altLang="zh-CN" sz="1600" b="1" dirty="0">
                <a:solidFill>
                  <a:schemeClr val="tx1"/>
                </a:solidFill>
                <a:latin typeface="+mn-ea"/>
                <a:ea typeface="+mn-ea"/>
                <a:cs typeface="Times New Roman" pitchFamily="18" charset="0"/>
              </a:rPr>
              <a:t>（适用于</a:t>
            </a:r>
            <a:r>
              <a:rPr lang="en-US" altLang="zh-CN" sz="1600" b="1" dirty="0">
                <a:solidFill>
                  <a:schemeClr val="tx1"/>
                </a:solidFill>
                <a:latin typeface="+mn-ea"/>
                <a:ea typeface="+mn-ea"/>
                <a:cs typeface="Times New Roman" pitchFamily="18" charset="0"/>
              </a:rPr>
              <a:t>5</a:t>
            </a:r>
            <a:r>
              <a:rPr lang="zh-CN" altLang="en-US" sz="1600" b="1" dirty="0">
                <a:solidFill>
                  <a:schemeClr val="tx1"/>
                </a:solidFill>
                <a:latin typeface="+mn-ea"/>
                <a:ea typeface="+mn-ea"/>
                <a:cs typeface="Times New Roman" pitchFamily="18" charset="0"/>
              </a:rPr>
              <a:t>万元以下采购项目</a:t>
            </a:r>
            <a:r>
              <a:rPr lang="zh-CN" altLang="en-US" sz="1600" b="1" dirty="0" smtClean="0">
                <a:solidFill>
                  <a:schemeClr val="tx1"/>
                </a:solidFill>
                <a:latin typeface="+mn-ea"/>
                <a:ea typeface="+mn-ea"/>
                <a:cs typeface="Times New Roman" pitchFamily="18" charset="0"/>
              </a:rPr>
              <a:t>）</a:t>
            </a:r>
            <a:endParaRPr lang="zh-CN" altLang="en-US" dirty="0"/>
          </a:p>
        </p:txBody>
      </p:sp>
      <p:sp>
        <p:nvSpPr>
          <p:cNvPr id="2" name="圆角矩形标注 1"/>
          <p:cNvSpPr/>
          <p:nvPr/>
        </p:nvSpPr>
        <p:spPr>
          <a:xfrm>
            <a:off x="0" y="1484784"/>
            <a:ext cx="576064" cy="288032"/>
          </a:xfrm>
          <a:prstGeom prst="wedgeRoundRectCallout">
            <a:avLst>
              <a:gd name="adj1" fmla="val 73968"/>
              <a:gd name="adj2" fmla="val 5627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t>手签</a:t>
            </a:r>
          </a:p>
        </p:txBody>
      </p:sp>
      <p:sp>
        <p:nvSpPr>
          <p:cNvPr id="5" name="圆角矩形标注 4"/>
          <p:cNvSpPr/>
          <p:nvPr/>
        </p:nvSpPr>
        <p:spPr>
          <a:xfrm>
            <a:off x="-34480" y="2086708"/>
            <a:ext cx="936104" cy="288032"/>
          </a:xfrm>
          <a:prstGeom prst="wedgeRoundRectCallout">
            <a:avLst>
              <a:gd name="adj1" fmla="val 83305"/>
              <a:gd name="adj2" fmla="val -557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kern="100" dirty="0" smtClean="0"/>
              <a:t>“</a:t>
            </a:r>
            <a:r>
              <a:rPr lang="zh-CN" altLang="zh-CN" sz="1100" kern="100" dirty="0"/>
              <a:t>□</a:t>
            </a:r>
            <a:r>
              <a:rPr lang="zh-CN" altLang="en-US" sz="1100" kern="100" dirty="0" smtClean="0"/>
              <a:t>”</a:t>
            </a:r>
            <a:r>
              <a:rPr lang="zh-CN" altLang="zh-CN" sz="1100" kern="100" dirty="0" smtClean="0"/>
              <a:t> </a:t>
            </a:r>
            <a:r>
              <a:rPr lang="zh-CN" altLang="en-US" sz="1100" kern="100" dirty="0" smtClean="0"/>
              <a:t>打√</a:t>
            </a:r>
            <a:endParaRPr lang="zh-CN" altLang="en-US" sz="1100" dirty="0"/>
          </a:p>
        </p:txBody>
      </p:sp>
    </p:spTree>
    <p:extLst>
      <p:ext uri="{BB962C8B-B14F-4D97-AF65-F5344CB8AC3E}">
        <p14:creationId xmlns:p14="http://schemas.microsoft.com/office/powerpoint/2010/main" val="532707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7" y="476672"/>
            <a:ext cx="8496944" cy="5649491"/>
          </a:xfrm>
        </p:spPr>
        <p:txBody>
          <a:bodyPr>
            <a:normAutofit fontScale="92500"/>
          </a:bodyPr>
          <a:lstStyle/>
          <a:p>
            <a:pPr marL="0" indent="0">
              <a:lnSpc>
                <a:spcPts val="2800"/>
              </a:lnSpc>
              <a:buNone/>
            </a:pPr>
            <a:r>
              <a:rPr lang="en-US" altLang="zh-CN" dirty="0" smtClean="0"/>
              <a:t>3.</a:t>
            </a:r>
            <a:r>
              <a:rPr lang="zh-CN" altLang="zh-CN" dirty="0" smtClean="0"/>
              <a:t> </a:t>
            </a:r>
            <a:r>
              <a:rPr lang="zh-CN" altLang="zh-CN" u="sng" dirty="0" smtClean="0">
                <a:solidFill>
                  <a:srgbClr val="FF0000"/>
                </a:solidFill>
              </a:rPr>
              <a:t>集中</a:t>
            </a:r>
            <a:r>
              <a:rPr lang="zh-CN" altLang="zh-CN" u="sng" dirty="0">
                <a:solidFill>
                  <a:srgbClr val="FF0000"/>
                </a:solidFill>
              </a:rPr>
              <a:t>采购</a:t>
            </a:r>
            <a:r>
              <a:rPr lang="zh-CN" altLang="zh-CN" u="sng" dirty="0" smtClean="0">
                <a:solidFill>
                  <a:srgbClr val="FF0000"/>
                </a:solidFill>
              </a:rPr>
              <a:t>目录</a:t>
            </a:r>
            <a:r>
              <a:rPr lang="zh-CN" altLang="en-US" u="sng" dirty="0" smtClean="0">
                <a:solidFill>
                  <a:srgbClr val="FF0000"/>
                </a:solidFill>
              </a:rPr>
              <a:t>和采购限额标准</a:t>
            </a:r>
            <a:r>
              <a:rPr lang="zh-CN" altLang="zh-CN" dirty="0" smtClean="0"/>
              <a:t>由国务院</a:t>
            </a:r>
            <a:r>
              <a:rPr lang="zh-CN" altLang="en-US" dirty="0" smtClean="0"/>
              <a:t>办公厅制定，每两年调整</a:t>
            </a:r>
            <a:r>
              <a:rPr lang="zh-CN" altLang="en-US" dirty="0"/>
              <a:t>一次</a:t>
            </a:r>
            <a:r>
              <a:rPr lang="zh-CN" altLang="en-US" dirty="0" smtClean="0"/>
              <a:t>。现执行</a:t>
            </a:r>
            <a:r>
              <a:rPr lang="en-US" altLang="zh-CN" dirty="0" smtClean="0"/>
              <a:t>《</a:t>
            </a:r>
            <a:r>
              <a:rPr lang="en-US" altLang="zh-CN" dirty="0" smtClean="0">
                <a:latin typeface="+mn-ea"/>
              </a:rPr>
              <a:t>2017-2018</a:t>
            </a:r>
            <a:r>
              <a:rPr lang="zh-CN" altLang="zh-CN" dirty="0" smtClean="0"/>
              <a:t>年</a:t>
            </a:r>
            <a:r>
              <a:rPr lang="zh-CN" altLang="zh-CN" dirty="0"/>
              <a:t>政府集中采购目录及</a:t>
            </a:r>
            <a:r>
              <a:rPr lang="zh-CN" altLang="zh-CN" dirty="0" smtClean="0"/>
              <a:t>标准</a:t>
            </a:r>
            <a:r>
              <a:rPr lang="en-US" altLang="zh-CN" dirty="0" smtClean="0"/>
              <a:t>》</a:t>
            </a:r>
            <a:r>
              <a:rPr lang="zh-CN" altLang="en-US" dirty="0" smtClean="0"/>
              <a:t>（以下简称</a:t>
            </a:r>
            <a:r>
              <a:rPr lang="en-US" altLang="zh-CN" dirty="0" smtClean="0"/>
              <a:t>《</a:t>
            </a:r>
            <a:r>
              <a:rPr lang="zh-CN" altLang="en-US" dirty="0" smtClean="0"/>
              <a:t>政采目录</a:t>
            </a:r>
            <a:r>
              <a:rPr lang="en-US" altLang="zh-CN" dirty="0" smtClean="0"/>
              <a:t>》</a:t>
            </a:r>
            <a:r>
              <a:rPr lang="zh-CN" altLang="en-US" dirty="0" smtClean="0"/>
              <a:t>）。</a:t>
            </a:r>
            <a:endParaRPr lang="en-US" altLang="zh-CN" dirty="0" smtClean="0"/>
          </a:p>
          <a:p>
            <a:pPr marL="0" indent="0">
              <a:lnSpc>
                <a:spcPts val="2800"/>
              </a:lnSpc>
              <a:buNone/>
            </a:pPr>
            <a:endParaRPr lang="en-US" altLang="zh-CN" dirty="0"/>
          </a:p>
          <a:p>
            <a:pPr marL="0" indent="0">
              <a:lnSpc>
                <a:spcPts val="2800"/>
              </a:lnSpc>
              <a:buNone/>
            </a:pPr>
            <a:r>
              <a:rPr lang="en-US" altLang="zh-CN" dirty="0" smtClean="0">
                <a:solidFill>
                  <a:srgbClr val="FF0000"/>
                </a:solidFill>
              </a:rPr>
              <a:t>4.</a:t>
            </a:r>
            <a:r>
              <a:rPr lang="zh-CN" altLang="zh-CN" dirty="0" smtClean="0">
                <a:solidFill>
                  <a:srgbClr val="FF0000"/>
                </a:solidFill>
              </a:rPr>
              <a:t>货物</a:t>
            </a:r>
            <a:r>
              <a:rPr lang="zh-CN" altLang="zh-CN" dirty="0"/>
              <a:t>，是指各种形态和种类的物品，包括原材料、燃料、设备、产品等。包括有形物和无形物</a:t>
            </a:r>
            <a:r>
              <a:rPr lang="zh-CN" altLang="zh-CN" dirty="0" smtClean="0"/>
              <a:t>。</a:t>
            </a:r>
            <a:endParaRPr lang="en-US" altLang="zh-CN" dirty="0" smtClean="0"/>
          </a:p>
          <a:p>
            <a:pPr marL="0" indent="0">
              <a:lnSpc>
                <a:spcPts val="2800"/>
              </a:lnSpc>
              <a:buNone/>
            </a:pPr>
            <a:endParaRPr lang="en-US" altLang="zh-CN" dirty="0" smtClean="0"/>
          </a:p>
          <a:p>
            <a:pPr marL="0" indent="0">
              <a:lnSpc>
                <a:spcPts val="2800"/>
              </a:lnSpc>
              <a:buNone/>
            </a:pPr>
            <a:r>
              <a:rPr lang="en-US" altLang="zh-CN" dirty="0" smtClean="0"/>
              <a:t>5.</a:t>
            </a:r>
            <a:r>
              <a:rPr lang="zh-CN" altLang="zh-CN" dirty="0"/>
              <a:t>工程，是</a:t>
            </a:r>
            <a:r>
              <a:rPr lang="zh-CN" altLang="zh-CN" dirty="0">
                <a:solidFill>
                  <a:srgbClr val="FF0000"/>
                </a:solidFill>
              </a:rPr>
              <a:t>指建设工程</a:t>
            </a:r>
            <a:r>
              <a:rPr lang="zh-CN" altLang="zh-CN" dirty="0"/>
              <a:t>，包括建筑物和构筑物的新建、改建、扩建、装修、拆除、修缮等，以及与建设工程相关的货物、服务。与建设工程相关的货物，是指构成工程不可分割的组成部分，且为实现工程基本功能所必需的设备、材料等；与工程建设有关的服务，是指为完成工程所需的勘察、设计、监理等服务。</a:t>
            </a:r>
            <a:endParaRPr lang="en-US" altLang="zh-CN" dirty="0"/>
          </a:p>
          <a:p>
            <a:pPr marL="0" indent="0">
              <a:lnSpc>
                <a:spcPts val="2800"/>
              </a:lnSpc>
              <a:buNone/>
            </a:pPr>
            <a:endParaRPr lang="zh-CN" altLang="zh-CN" dirty="0"/>
          </a:p>
          <a:p>
            <a:pPr marL="0" indent="0">
              <a:lnSpc>
                <a:spcPts val="2800"/>
              </a:lnSpc>
              <a:buNone/>
            </a:pPr>
            <a:r>
              <a:rPr lang="en-US" altLang="zh-CN" dirty="0" smtClean="0"/>
              <a:t>6.</a:t>
            </a:r>
            <a:r>
              <a:rPr lang="zh-CN" altLang="zh-CN" dirty="0">
                <a:solidFill>
                  <a:srgbClr val="FF0000"/>
                </a:solidFill>
              </a:rPr>
              <a:t>服务</a:t>
            </a:r>
            <a:r>
              <a:rPr lang="zh-CN" altLang="zh-CN" dirty="0"/>
              <a:t>，是指前款规定的货物、工程以外的其他采购</a:t>
            </a:r>
            <a:r>
              <a:rPr lang="zh-CN" altLang="zh-CN" dirty="0" smtClean="0"/>
              <a:t>对象</a:t>
            </a:r>
            <a:r>
              <a:rPr lang="zh-CN" altLang="zh-CN" dirty="0"/>
              <a:t>。</a:t>
            </a:r>
            <a:endParaRPr lang="en-US" altLang="zh-CN" dirty="0"/>
          </a:p>
          <a:p>
            <a:pPr marL="0" indent="0">
              <a:lnSpc>
                <a:spcPts val="2800"/>
              </a:lnSpc>
              <a:buNone/>
            </a:pPr>
            <a:endParaRPr lang="zh-CN" altLang="en-US" dirty="0"/>
          </a:p>
        </p:txBody>
      </p:sp>
    </p:spTree>
    <p:extLst>
      <p:ext uri="{BB962C8B-B14F-4D97-AF65-F5344CB8AC3E}">
        <p14:creationId xmlns:p14="http://schemas.microsoft.com/office/powerpoint/2010/main" val="699195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7920881" cy="5976664"/>
          </a:xfrm>
        </p:spPr>
        <p:txBody>
          <a:bodyPr vert="horz" lIns="91440" tIns="45720" rIns="91440" bIns="45720" rtlCol="0">
            <a:normAutofit/>
          </a:bodyPr>
          <a:lstStyle/>
          <a:p>
            <a:pPr marL="0" indent="0">
              <a:lnSpc>
                <a:spcPts val="4000"/>
              </a:lnSpc>
              <a:buNone/>
            </a:pPr>
            <a:r>
              <a:rPr lang="en-US" altLang="zh-CN" sz="3200" b="1" dirty="0" smtClean="0">
                <a:latin typeface="+mn-ea"/>
              </a:rPr>
              <a:t>2.6 </a:t>
            </a:r>
            <a:r>
              <a:rPr lang="zh-CN" altLang="en-US" sz="3200" b="1" dirty="0" smtClean="0">
                <a:latin typeface="+mn-ea"/>
              </a:rPr>
              <a:t>线上采购及自采申请</a:t>
            </a:r>
            <a:endParaRPr lang="en-US" altLang="zh-CN" sz="3200" b="1" dirty="0" smtClean="0">
              <a:latin typeface="+mn-ea"/>
            </a:endParaRPr>
          </a:p>
          <a:p>
            <a:pPr marL="0" indent="0">
              <a:lnSpc>
                <a:spcPts val="4000"/>
              </a:lnSpc>
              <a:buNone/>
            </a:pPr>
            <a:r>
              <a:rPr lang="en-US" altLang="zh-CN" sz="2800" b="1" dirty="0" smtClean="0">
                <a:latin typeface="+mn-ea"/>
              </a:rPr>
              <a:t>2.6.1</a:t>
            </a:r>
            <a:r>
              <a:rPr lang="zh-CN" altLang="en-US" sz="2800" b="1" dirty="0" smtClean="0">
                <a:latin typeface="+mn-ea"/>
              </a:rPr>
              <a:t>定义</a:t>
            </a:r>
            <a:endParaRPr lang="en-US" altLang="zh-CN" sz="2800" b="1" dirty="0" smtClean="0">
              <a:latin typeface="+mn-ea"/>
            </a:endParaRPr>
          </a:p>
          <a:p>
            <a:pPr marL="0" indent="0">
              <a:lnSpc>
                <a:spcPts val="4000"/>
              </a:lnSpc>
              <a:buNone/>
            </a:pPr>
            <a:r>
              <a:rPr lang="zh-CN" altLang="en-US" dirty="0" smtClean="0"/>
              <a:t>      </a:t>
            </a:r>
            <a:r>
              <a:rPr lang="zh-CN" altLang="en-US" b="1" dirty="0" smtClean="0"/>
              <a:t>线上采购</a:t>
            </a:r>
            <a:r>
              <a:rPr lang="zh-CN" altLang="en-US" dirty="0" smtClean="0"/>
              <a:t>：是指学校各单位</a:t>
            </a:r>
            <a:r>
              <a:rPr lang="zh-CN" altLang="zh-CN" dirty="0"/>
              <a:t>在学校采购管理系统</a:t>
            </a:r>
            <a:r>
              <a:rPr lang="zh-CN" altLang="zh-CN" dirty="0" smtClean="0"/>
              <a:t>平台</a:t>
            </a:r>
            <a:r>
              <a:rPr lang="zh-CN" altLang="zh-CN" dirty="0"/>
              <a:t>直接</a:t>
            </a:r>
            <a:r>
              <a:rPr lang="zh-CN" altLang="en-US" dirty="0"/>
              <a:t>下</a:t>
            </a:r>
            <a:r>
              <a:rPr lang="zh-CN" altLang="en-US" dirty="0" smtClean="0"/>
              <a:t>单采购</a:t>
            </a:r>
            <a:r>
              <a:rPr lang="zh-CN" altLang="zh-CN" dirty="0" smtClean="0"/>
              <a:t>低值易耗品</a:t>
            </a:r>
            <a:r>
              <a:rPr lang="zh-CN" altLang="zh-CN" dirty="0"/>
              <a:t>（化学试剂、实验耗材、办公耗材等</a:t>
            </a:r>
            <a:r>
              <a:rPr lang="zh-CN" altLang="zh-CN" dirty="0" smtClean="0"/>
              <a:t>）</a:t>
            </a:r>
            <a:r>
              <a:rPr lang="zh-CN" altLang="en-US" dirty="0" smtClean="0"/>
              <a:t>的采购方式</a:t>
            </a:r>
            <a:r>
              <a:rPr lang="zh-CN" altLang="zh-CN" dirty="0" smtClean="0"/>
              <a:t>。</a:t>
            </a:r>
            <a:endParaRPr lang="zh-CN" altLang="zh-CN" dirty="0"/>
          </a:p>
          <a:p>
            <a:pPr marL="0" indent="0">
              <a:lnSpc>
                <a:spcPts val="4000"/>
              </a:lnSpc>
              <a:buNone/>
            </a:pPr>
            <a:r>
              <a:rPr lang="en-US" altLang="zh-CN" dirty="0"/>
              <a:t>     </a:t>
            </a:r>
            <a:r>
              <a:rPr lang="zh-CN" altLang="en-US" b="1" dirty="0" smtClean="0"/>
              <a:t>自采申请</a:t>
            </a:r>
            <a:r>
              <a:rPr lang="zh-CN" altLang="en-US" dirty="0" smtClean="0"/>
              <a:t>：采购</a:t>
            </a:r>
            <a:r>
              <a:rPr lang="zh-CN" altLang="en-US" dirty="0"/>
              <a:t>管理系统平台没有的低值易耗品，单笔采购</a:t>
            </a:r>
            <a:r>
              <a:rPr lang="zh-CN" altLang="zh-CN" dirty="0"/>
              <a:t>总金额</a:t>
            </a:r>
            <a:r>
              <a:rPr lang="zh-CN" altLang="en-US" dirty="0"/>
              <a:t>在</a:t>
            </a:r>
            <a:r>
              <a:rPr lang="en-US" altLang="zh-CN" dirty="0"/>
              <a:t>1</a:t>
            </a:r>
            <a:r>
              <a:rPr lang="zh-CN" altLang="zh-CN" dirty="0"/>
              <a:t>万元</a:t>
            </a:r>
            <a:r>
              <a:rPr lang="zh-CN" altLang="en-US" dirty="0"/>
              <a:t>人民币</a:t>
            </a:r>
            <a:r>
              <a:rPr lang="zh-CN" altLang="zh-CN" dirty="0"/>
              <a:t>以下的</a:t>
            </a:r>
            <a:r>
              <a:rPr lang="zh-CN" altLang="en-US" dirty="0"/>
              <a:t>，可通</a:t>
            </a:r>
            <a:r>
              <a:rPr lang="zh-CN" altLang="zh-CN" dirty="0"/>
              <a:t>过采购管理系统的 “自采申请”</a:t>
            </a:r>
            <a:r>
              <a:rPr lang="zh-CN" altLang="en-US" dirty="0"/>
              <a:t>模块</a:t>
            </a:r>
            <a:r>
              <a:rPr lang="zh-CN" altLang="zh-CN" dirty="0"/>
              <a:t>提交采购申请</a:t>
            </a:r>
            <a:r>
              <a:rPr lang="zh-CN" altLang="en-US" dirty="0"/>
              <a:t>，线上审批</a:t>
            </a:r>
            <a:r>
              <a:rPr lang="zh-CN" altLang="en-US" dirty="0" smtClean="0"/>
              <a:t>。</a:t>
            </a:r>
            <a:endParaRPr lang="en-US" altLang="zh-CN" dirty="0" smtClean="0"/>
          </a:p>
          <a:p>
            <a:pPr marL="0" indent="0">
              <a:lnSpc>
                <a:spcPts val="4000"/>
              </a:lnSpc>
              <a:buNone/>
            </a:pPr>
            <a:endParaRPr lang="en-US" altLang="zh-CN" dirty="0"/>
          </a:p>
          <a:p>
            <a:pPr marL="0" indent="0">
              <a:lnSpc>
                <a:spcPts val="3900"/>
              </a:lnSpc>
              <a:buNone/>
            </a:pPr>
            <a:r>
              <a:rPr lang="en-US" altLang="zh-CN" sz="2800" b="1" dirty="0" smtClean="0">
                <a:latin typeface="+mn-ea"/>
              </a:rPr>
              <a:t>2.6.2</a:t>
            </a:r>
            <a:r>
              <a:rPr lang="zh-CN" altLang="en-US" sz="2800" b="1" dirty="0" smtClean="0">
                <a:latin typeface="+mn-ea"/>
              </a:rPr>
              <a:t>采购流程</a:t>
            </a:r>
            <a:endParaRPr lang="en-US" altLang="zh-CN" dirty="0"/>
          </a:p>
          <a:p>
            <a:pPr marL="0" indent="0">
              <a:lnSpc>
                <a:spcPts val="3000"/>
              </a:lnSpc>
              <a:buNone/>
            </a:pPr>
            <a:endParaRPr lang="en-US" altLang="zh-CN" dirty="0" smtClean="0"/>
          </a:p>
        </p:txBody>
      </p:sp>
    </p:spTree>
    <p:extLst>
      <p:ext uri="{BB962C8B-B14F-4D97-AF65-F5344CB8AC3E}">
        <p14:creationId xmlns:p14="http://schemas.microsoft.com/office/powerpoint/2010/main" val="40826861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txBox="1">
            <a:spLocks/>
          </p:cNvSpPr>
          <p:nvPr/>
        </p:nvSpPr>
        <p:spPr bwMode="auto">
          <a:xfrm>
            <a:off x="35718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低值易耗品线</a:t>
            </a:r>
            <a:r>
              <a:rPr lang="zh-CN" altLang="en-US" sz="3200" b="1" dirty="0">
                <a:solidFill>
                  <a:schemeClr val="tx1"/>
                </a:solidFill>
                <a:latin typeface="+mn-ea"/>
                <a:ea typeface="+mn-ea"/>
                <a:cs typeface="华文新魏" pitchFamily="2" charset="-122"/>
              </a:rPr>
              <a:t>上采购流程</a:t>
            </a:r>
          </a:p>
        </p:txBody>
      </p:sp>
      <p:sp>
        <p:nvSpPr>
          <p:cNvPr id="11267" name="椭圆 14"/>
          <p:cNvSpPr>
            <a:spLocks noChangeArrowheads="1"/>
          </p:cNvSpPr>
          <p:nvPr/>
        </p:nvSpPr>
        <p:spPr bwMode="auto">
          <a:xfrm>
            <a:off x="2371725" y="1765300"/>
            <a:ext cx="2071688" cy="1928813"/>
          </a:xfrm>
          <a:prstGeom prst="ellipse">
            <a:avLst/>
          </a:prstGeom>
          <a:solidFill>
            <a:srgbClr val="FFFFFF"/>
          </a:solidFill>
          <a:ln w="158750">
            <a:solidFill>
              <a:srgbClr val="5ACBCE"/>
            </a:solidFill>
            <a:round/>
            <a:headEnd/>
            <a:tailEnd/>
          </a:ln>
        </p:spPr>
        <p:txBody>
          <a:bodyPr lIns="0" tIns="72000" rIns="0" bIns="0"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经费负责人批量审核（选择审批流程）</a:t>
            </a:r>
          </a:p>
        </p:txBody>
      </p:sp>
      <p:sp>
        <p:nvSpPr>
          <p:cNvPr id="11268" name="椭圆 24"/>
          <p:cNvSpPr>
            <a:spLocks noChangeArrowheads="1"/>
          </p:cNvSpPr>
          <p:nvPr/>
        </p:nvSpPr>
        <p:spPr bwMode="auto">
          <a:xfrm>
            <a:off x="228600" y="1765300"/>
            <a:ext cx="1928813" cy="1928813"/>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采购人搜索产品提交订单</a:t>
            </a:r>
          </a:p>
        </p:txBody>
      </p:sp>
      <p:sp>
        <p:nvSpPr>
          <p:cNvPr id="11269" name="椭圆 13"/>
          <p:cNvSpPr>
            <a:spLocks noChangeArrowheads="1"/>
          </p:cNvSpPr>
          <p:nvPr/>
        </p:nvSpPr>
        <p:spPr bwMode="auto">
          <a:xfrm>
            <a:off x="4629124" y="1647930"/>
            <a:ext cx="2071688" cy="2024062"/>
          </a:xfrm>
          <a:prstGeom prst="ellipse">
            <a:avLst/>
          </a:prstGeom>
          <a:solidFill>
            <a:srgbClr val="FFFFFF"/>
          </a:solidFill>
          <a:ln w="158750">
            <a:solidFill>
              <a:srgbClr val="5ACBCE"/>
            </a:solidFill>
            <a:round/>
            <a:headEnd/>
            <a:tailEnd/>
          </a:ln>
        </p:spPr>
        <p:txBody>
          <a:bodyPr lIns="0" tIns="72000" rIns="0" bIns="0" anchor="ctr" anchorCtr="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项目主管部门</a:t>
            </a:r>
            <a:r>
              <a:rPr lang="en-US" altLang="zh-CN" sz="1600" b="1" dirty="0">
                <a:solidFill>
                  <a:srgbClr val="2E2E2E"/>
                </a:solidFill>
                <a:latin typeface="+mn-ea"/>
                <a:ea typeface="+mn-ea"/>
              </a:rPr>
              <a:t>+</a:t>
            </a:r>
            <a:r>
              <a:rPr lang="zh-CN" altLang="en-US" sz="1600" b="1" dirty="0" smtClean="0">
                <a:solidFill>
                  <a:srgbClr val="2E2E2E"/>
                </a:solidFill>
                <a:latin typeface="+mn-ea"/>
                <a:ea typeface="+mn-ea"/>
              </a:rPr>
              <a:t>资产管理处</a:t>
            </a:r>
            <a:r>
              <a:rPr lang="zh-CN" altLang="en-US" sz="1600" b="1" dirty="0">
                <a:solidFill>
                  <a:srgbClr val="2E2E2E"/>
                </a:solidFill>
                <a:latin typeface="+mn-ea"/>
                <a:ea typeface="+mn-ea"/>
              </a:rPr>
              <a:t>审批</a:t>
            </a:r>
          </a:p>
        </p:txBody>
      </p:sp>
      <p:sp>
        <p:nvSpPr>
          <p:cNvPr id="11270" name="椭圆 11"/>
          <p:cNvSpPr>
            <a:spLocks noChangeArrowheads="1"/>
          </p:cNvSpPr>
          <p:nvPr/>
        </p:nvSpPr>
        <p:spPr bwMode="auto">
          <a:xfrm>
            <a:off x="6943725" y="1676400"/>
            <a:ext cx="1954213" cy="1952625"/>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经销商收到订单发货（发票</a:t>
            </a:r>
            <a:r>
              <a:rPr lang="en-US" altLang="zh-CN" sz="1600" b="1" dirty="0">
                <a:solidFill>
                  <a:srgbClr val="2E2E2E"/>
                </a:solidFill>
                <a:latin typeface="+mn-ea"/>
                <a:ea typeface="+mn-ea"/>
              </a:rPr>
              <a:t>+</a:t>
            </a:r>
            <a:r>
              <a:rPr lang="zh-CN" altLang="en-US" sz="1600" b="1" dirty="0">
                <a:solidFill>
                  <a:srgbClr val="2E2E2E"/>
                </a:solidFill>
                <a:latin typeface="+mn-ea"/>
                <a:ea typeface="+mn-ea"/>
              </a:rPr>
              <a:t>清单）</a:t>
            </a:r>
          </a:p>
        </p:txBody>
      </p:sp>
      <p:sp>
        <p:nvSpPr>
          <p:cNvPr id="11271"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1272" name="椭圆 24"/>
          <p:cNvSpPr>
            <a:spLocks noChangeArrowheads="1"/>
          </p:cNvSpPr>
          <p:nvPr/>
        </p:nvSpPr>
        <p:spPr bwMode="auto">
          <a:xfrm>
            <a:off x="4657725" y="4265613"/>
            <a:ext cx="1928813" cy="1928812"/>
          </a:xfrm>
          <a:prstGeom prst="ellipse">
            <a:avLst/>
          </a:prstGeom>
          <a:solidFill>
            <a:srgbClr val="FFFFFF"/>
          </a:solidFill>
          <a:ln w="158750">
            <a:solidFill>
              <a:srgbClr val="5ACBCE"/>
            </a:solidFill>
            <a:round/>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采购人结账打印订单</a:t>
            </a:r>
          </a:p>
        </p:txBody>
      </p:sp>
      <p:sp>
        <p:nvSpPr>
          <p:cNvPr id="11273" name="椭圆 13"/>
          <p:cNvSpPr>
            <a:spLocks noChangeArrowheads="1"/>
          </p:cNvSpPr>
          <p:nvPr/>
        </p:nvSpPr>
        <p:spPr bwMode="auto">
          <a:xfrm>
            <a:off x="2514600" y="4243388"/>
            <a:ext cx="1928813" cy="1928812"/>
          </a:xfrm>
          <a:prstGeom prst="ellipse">
            <a:avLst/>
          </a:prstGeom>
          <a:solidFill>
            <a:srgbClr val="FFFFFF"/>
          </a:solidFill>
          <a:ln w="158750">
            <a:solidFill>
              <a:srgbClr val="5ACBCE"/>
            </a:solidFill>
            <a:miter lim="800000"/>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签收秘书复核签收</a:t>
            </a:r>
          </a:p>
          <a:p>
            <a:pPr algn="ctr">
              <a:lnSpc>
                <a:spcPct val="130000"/>
              </a:lnSpc>
              <a:spcBef>
                <a:spcPct val="0"/>
              </a:spcBef>
              <a:buClrTx/>
              <a:buSzTx/>
              <a:buFontTx/>
              <a:buNone/>
            </a:pPr>
            <a:endParaRPr lang="zh-CN" altLang="en-US" sz="1400" dirty="0">
              <a:solidFill>
                <a:srgbClr val="2E2E2E"/>
              </a:solidFill>
              <a:latin typeface="幼圆" pitchFamily="49" charset="-122"/>
              <a:ea typeface="幼圆" pitchFamily="49" charset="-122"/>
            </a:endParaRPr>
          </a:p>
        </p:txBody>
      </p:sp>
      <p:sp>
        <p:nvSpPr>
          <p:cNvPr id="11274" name="椭圆 13"/>
          <p:cNvSpPr>
            <a:spLocks noChangeArrowheads="1"/>
          </p:cNvSpPr>
          <p:nvPr/>
        </p:nvSpPr>
        <p:spPr bwMode="auto">
          <a:xfrm>
            <a:off x="300038" y="4243388"/>
            <a:ext cx="1928812" cy="1928812"/>
          </a:xfrm>
          <a:prstGeom prst="ellipse">
            <a:avLst/>
          </a:prstGeom>
          <a:solidFill>
            <a:srgbClr val="FFFFFF"/>
          </a:solidFill>
          <a:ln w="158750">
            <a:solidFill>
              <a:srgbClr val="5ACBCE"/>
            </a:solidFill>
            <a:round/>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采购人签收</a:t>
            </a:r>
            <a:endParaRPr lang="en-US" altLang="zh-CN" sz="1600" b="1" dirty="0">
              <a:solidFill>
                <a:srgbClr val="2E2E2E"/>
              </a:solidFill>
              <a:latin typeface="+mn-ea"/>
              <a:ea typeface="+mn-ea"/>
            </a:endParaRPr>
          </a:p>
        </p:txBody>
      </p:sp>
      <p:sp>
        <p:nvSpPr>
          <p:cNvPr id="11275" name="椭圆 24"/>
          <p:cNvSpPr>
            <a:spLocks noChangeArrowheads="1"/>
          </p:cNvSpPr>
          <p:nvPr/>
        </p:nvSpPr>
        <p:spPr bwMode="auto">
          <a:xfrm>
            <a:off x="6872288" y="4194175"/>
            <a:ext cx="2000250" cy="1928813"/>
          </a:xfrm>
          <a:prstGeom prst="ellipse">
            <a:avLst/>
          </a:prstGeom>
          <a:solidFill>
            <a:srgbClr val="FFFFFF"/>
          </a:solidFill>
          <a:ln w="158750">
            <a:solidFill>
              <a:srgbClr val="5ACBCE"/>
            </a:solidFill>
            <a:round/>
            <a:headEnd/>
            <a:tailEnd/>
          </a:ln>
        </p:spPr>
        <p:txBody>
          <a:bodyPr lIns="0" tIns="468000" rIns="0" bIns="0"/>
          <a:lstStyle>
            <a:lvl1pPr marL="273050" indent="-273050"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eaLnBrk="1" hangingPunct="1">
              <a:lnSpc>
                <a:spcPct val="130000"/>
              </a:lnSpc>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人到财务</a:t>
            </a:r>
            <a:r>
              <a:rPr lang="zh-CN" altLang="en-US" sz="1600" b="1" dirty="0">
                <a:solidFill>
                  <a:srgbClr val="2E2E2E"/>
                </a:solidFill>
                <a:latin typeface="+mn-ea"/>
                <a:ea typeface="+mn-ea"/>
              </a:rPr>
              <a:t>处报销</a:t>
            </a:r>
          </a:p>
        </p:txBody>
      </p:sp>
      <p:cxnSp>
        <p:nvCxnSpPr>
          <p:cNvPr id="15" name="直接箭头连接符 14"/>
          <p:cNvCxnSpPr/>
          <p:nvPr/>
        </p:nvCxnSpPr>
        <p:spPr>
          <a:xfrm>
            <a:off x="2089150"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4443413"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729413" y="2644775"/>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6581775"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362450" y="5230813"/>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243138"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920038" y="3629025"/>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192213" y="3962400"/>
            <a:ext cx="6719887" cy="79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19221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6691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3"/>
          <p:cNvSpPr txBox="1">
            <a:spLocks/>
          </p:cNvSpPr>
          <p:nvPr/>
        </p:nvSpPr>
        <p:spPr bwMode="auto">
          <a:xfrm>
            <a:off x="35718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线</a:t>
            </a:r>
            <a:r>
              <a:rPr lang="zh-CN" altLang="en-US" sz="3200" b="1" dirty="0">
                <a:solidFill>
                  <a:schemeClr val="tx1"/>
                </a:solidFill>
                <a:latin typeface="+mn-ea"/>
                <a:ea typeface="+mn-ea"/>
                <a:cs typeface="华文新魏" pitchFamily="2" charset="-122"/>
              </a:rPr>
              <a:t>下</a:t>
            </a:r>
            <a:r>
              <a:rPr lang="zh-CN" altLang="en-US" sz="3200" b="1" dirty="0" smtClean="0">
                <a:solidFill>
                  <a:schemeClr val="tx1"/>
                </a:solidFill>
                <a:latin typeface="+mn-ea"/>
                <a:ea typeface="+mn-ea"/>
                <a:cs typeface="华文新魏" pitchFamily="2" charset="-122"/>
              </a:rPr>
              <a:t>采购自采申请流程</a:t>
            </a:r>
            <a:r>
              <a:rPr lang="en-US" altLang="zh-CN" sz="3200" b="1" dirty="0">
                <a:solidFill>
                  <a:schemeClr val="tx1"/>
                </a:solidFill>
                <a:latin typeface="+mn-ea"/>
                <a:ea typeface="+mn-ea"/>
                <a:cs typeface="华文新魏" pitchFamily="2" charset="-122"/>
              </a:rPr>
              <a:t/>
            </a:r>
            <a:br>
              <a:rPr lang="en-US" altLang="zh-CN" sz="3200" b="1" dirty="0">
                <a:solidFill>
                  <a:schemeClr val="tx1"/>
                </a:solidFill>
                <a:latin typeface="+mn-ea"/>
                <a:ea typeface="+mn-ea"/>
                <a:cs typeface="华文新魏" pitchFamily="2" charset="-122"/>
              </a:rPr>
            </a:br>
            <a:r>
              <a:rPr lang="zh-CN" altLang="en-US" sz="3200" b="1" dirty="0">
                <a:solidFill>
                  <a:schemeClr val="tx1"/>
                </a:solidFill>
                <a:latin typeface="+mn-ea"/>
                <a:ea typeface="+mn-ea"/>
                <a:cs typeface="华文新魏" pitchFamily="2" charset="-122"/>
              </a:rPr>
              <a:t>（单笔采购金额一万元以下）</a:t>
            </a:r>
          </a:p>
        </p:txBody>
      </p:sp>
      <p:sp>
        <p:nvSpPr>
          <p:cNvPr id="12291" name="椭圆 14"/>
          <p:cNvSpPr>
            <a:spLocks noChangeArrowheads="1"/>
          </p:cNvSpPr>
          <p:nvPr/>
        </p:nvSpPr>
        <p:spPr bwMode="auto">
          <a:xfrm>
            <a:off x="2371725" y="1765300"/>
            <a:ext cx="2071688" cy="1928813"/>
          </a:xfrm>
          <a:prstGeom prst="ellipse">
            <a:avLst/>
          </a:prstGeom>
          <a:solidFill>
            <a:srgbClr val="FFFFFF"/>
          </a:solidFill>
          <a:ln w="158750">
            <a:solidFill>
              <a:srgbClr val="5ACBCE"/>
            </a:solidFill>
            <a:round/>
            <a:headEnd/>
            <a:tailEnd/>
          </a:ln>
        </p:spPr>
        <p:txBody>
          <a:bodyPr lIns="0" tIns="21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需要上传公司资质（企业信用信息网截图）</a:t>
            </a:r>
            <a:endParaRPr lang="en-US" altLang="zh-CN" sz="1600" b="1" dirty="0">
              <a:solidFill>
                <a:srgbClr val="2E2E2E"/>
              </a:solidFill>
              <a:latin typeface="+mn-ea"/>
              <a:ea typeface="+mn-ea"/>
            </a:endParaRPr>
          </a:p>
        </p:txBody>
      </p:sp>
      <p:sp>
        <p:nvSpPr>
          <p:cNvPr id="12292" name="椭圆 24"/>
          <p:cNvSpPr>
            <a:spLocks noChangeArrowheads="1"/>
          </p:cNvSpPr>
          <p:nvPr/>
        </p:nvSpPr>
        <p:spPr bwMode="auto">
          <a:xfrm>
            <a:off x="228600" y="1765300"/>
            <a:ext cx="1928813" cy="1928813"/>
          </a:xfrm>
          <a:prstGeom prst="ellipse">
            <a:avLst/>
          </a:prstGeom>
          <a:solidFill>
            <a:srgbClr val="FFFFFF"/>
          </a:solidFill>
          <a:ln w="158750">
            <a:solidFill>
              <a:srgbClr val="5ACBCE"/>
            </a:solidFill>
            <a:round/>
            <a:headEnd/>
            <a:tailEnd/>
          </a:ln>
        </p:spPr>
        <p:txBody>
          <a:bodyPr lIns="0" tIns="21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 typeface="Symbol" pitchFamily="18" charset="2"/>
              <a:buNone/>
            </a:pPr>
            <a:r>
              <a:rPr lang="zh-CN" altLang="en-US" sz="1600" b="1" dirty="0">
                <a:solidFill>
                  <a:srgbClr val="2E2E2E"/>
                </a:solidFill>
                <a:latin typeface="+mn-ea"/>
                <a:ea typeface="+mn-ea"/>
              </a:rPr>
              <a:t>采购人通过</a:t>
            </a:r>
            <a:endParaRPr lang="en-US" altLang="zh-CN" sz="1600" b="1" dirty="0">
              <a:solidFill>
                <a:srgbClr val="2E2E2E"/>
              </a:solidFill>
              <a:latin typeface="+mn-ea"/>
              <a:ea typeface="+mn-ea"/>
            </a:endParaRPr>
          </a:p>
          <a:p>
            <a:pPr algn="ctr">
              <a:lnSpc>
                <a:spcPct val="130000"/>
              </a:lnSpc>
              <a:spcBef>
                <a:spcPct val="0"/>
              </a:spcBef>
              <a:buClrTx/>
              <a:buSzTx/>
              <a:buFont typeface="Symbol" pitchFamily="18" charset="2"/>
              <a:buNone/>
            </a:pPr>
            <a:r>
              <a:rPr lang="zh-CN" altLang="en-US" sz="1600" b="1" dirty="0">
                <a:solidFill>
                  <a:srgbClr val="2E2E2E"/>
                </a:solidFill>
                <a:latin typeface="+mn-ea"/>
                <a:ea typeface="+mn-ea"/>
              </a:rPr>
              <a:t>“自采申请” </a:t>
            </a:r>
            <a:endParaRPr lang="en-US" altLang="zh-CN" sz="1600" b="1" dirty="0">
              <a:solidFill>
                <a:srgbClr val="2E2E2E"/>
              </a:solidFill>
              <a:latin typeface="+mn-ea"/>
              <a:ea typeface="+mn-ea"/>
            </a:endParaRPr>
          </a:p>
          <a:p>
            <a:pPr algn="ctr">
              <a:lnSpc>
                <a:spcPct val="130000"/>
              </a:lnSpc>
              <a:spcBef>
                <a:spcPct val="0"/>
              </a:spcBef>
              <a:buClrTx/>
              <a:buSzTx/>
              <a:buFont typeface="Symbol" pitchFamily="18" charset="2"/>
              <a:buNone/>
            </a:pPr>
            <a:r>
              <a:rPr lang="zh-CN" altLang="en-US" sz="1600" b="1" dirty="0">
                <a:solidFill>
                  <a:srgbClr val="2E2E2E"/>
                </a:solidFill>
                <a:latin typeface="+mn-ea"/>
                <a:ea typeface="+mn-ea"/>
              </a:rPr>
              <a:t>提交订单</a:t>
            </a:r>
          </a:p>
        </p:txBody>
      </p:sp>
      <p:sp>
        <p:nvSpPr>
          <p:cNvPr id="12293" name="椭圆 13"/>
          <p:cNvSpPr>
            <a:spLocks noChangeArrowheads="1"/>
          </p:cNvSpPr>
          <p:nvPr/>
        </p:nvSpPr>
        <p:spPr bwMode="auto">
          <a:xfrm>
            <a:off x="4657725" y="1693863"/>
            <a:ext cx="2071688" cy="202406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经费负责人审核</a:t>
            </a:r>
            <a:r>
              <a:rPr lang="en-US" altLang="zh-CN" sz="1600" b="1" dirty="0">
                <a:solidFill>
                  <a:srgbClr val="2E2E2E"/>
                </a:solidFill>
                <a:latin typeface="+mn-ea"/>
                <a:ea typeface="+mn-ea"/>
              </a:rPr>
              <a:t>(</a:t>
            </a:r>
            <a:r>
              <a:rPr lang="zh-CN" altLang="en-US" sz="1600" b="1" dirty="0">
                <a:solidFill>
                  <a:srgbClr val="2E2E2E"/>
                </a:solidFill>
                <a:latin typeface="+mn-ea"/>
                <a:ea typeface="+mn-ea"/>
              </a:rPr>
              <a:t>选择审批流程</a:t>
            </a:r>
            <a:r>
              <a:rPr lang="en-US" altLang="zh-CN" sz="1600" b="1" dirty="0">
                <a:solidFill>
                  <a:srgbClr val="2E2E2E"/>
                </a:solidFill>
                <a:latin typeface="幼圆" pitchFamily="49" charset="-122"/>
                <a:ea typeface="幼圆" pitchFamily="49" charset="-122"/>
              </a:rPr>
              <a:t>)</a:t>
            </a:r>
            <a:endParaRPr lang="zh-CN" altLang="en-US" sz="1600" b="1" dirty="0">
              <a:solidFill>
                <a:srgbClr val="2E2E2E"/>
              </a:solidFill>
              <a:latin typeface="幼圆" pitchFamily="49" charset="-122"/>
              <a:ea typeface="幼圆" pitchFamily="49" charset="-122"/>
            </a:endParaRPr>
          </a:p>
        </p:txBody>
      </p:sp>
      <p:sp>
        <p:nvSpPr>
          <p:cNvPr id="12294" name="椭圆 11"/>
          <p:cNvSpPr>
            <a:spLocks noChangeArrowheads="1"/>
          </p:cNvSpPr>
          <p:nvPr/>
        </p:nvSpPr>
        <p:spPr bwMode="auto">
          <a:xfrm>
            <a:off x="6943725" y="1676400"/>
            <a:ext cx="1954213" cy="1952625"/>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项目主管部门</a:t>
            </a:r>
            <a:r>
              <a:rPr lang="en-US" altLang="zh-CN" sz="1600" b="1" dirty="0">
                <a:solidFill>
                  <a:srgbClr val="2E2E2E"/>
                </a:solidFill>
                <a:latin typeface="+mn-ea"/>
                <a:ea typeface="+mn-ea"/>
              </a:rPr>
              <a:t>+</a:t>
            </a:r>
            <a:r>
              <a:rPr lang="zh-CN" altLang="en-US" sz="1600" b="1" dirty="0" smtClean="0">
                <a:solidFill>
                  <a:srgbClr val="2E2E2E"/>
                </a:solidFill>
                <a:latin typeface="+mn-ea"/>
                <a:ea typeface="+mn-ea"/>
              </a:rPr>
              <a:t>资产管理处</a:t>
            </a:r>
            <a:r>
              <a:rPr lang="zh-CN" altLang="en-US" sz="1600" b="1" dirty="0">
                <a:solidFill>
                  <a:srgbClr val="2E2E2E"/>
                </a:solidFill>
                <a:latin typeface="+mn-ea"/>
                <a:ea typeface="+mn-ea"/>
              </a:rPr>
              <a:t>审批</a:t>
            </a:r>
          </a:p>
        </p:txBody>
      </p:sp>
      <p:sp>
        <p:nvSpPr>
          <p:cNvPr id="12295"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2296" name="椭圆 24"/>
          <p:cNvSpPr>
            <a:spLocks noChangeArrowheads="1"/>
          </p:cNvSpPr>
          <p:nvPr/>
        </p:nvSpPr>
        <p:spPr bwMode="auto">
          <a:xfrm>
            <a:off x="4657725" y="4265613"/>
            <a:ext cx="1928813" cy="1928812"/>
          </a:xfrm>
          <a:prstGeom prst="ellipse">
            <a:avLst/>
          </a:prstGeom>
          <a:solidFill>
            <a:srgbClr val="FFFFFF"/>
          </a:solidFill>
          <a:ln w="158750">
            <a:solidFill>
              <a:srgbClr val="5ACBCE"/>
            </a:solidFill>
            <a:round/>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采购人结账打印订单</a:t>
            </a:r>
          </a:p>
        </p:txBody>
      </p:sp>
      <p:sp>
        <p:nvSpPr>
          <p:cNvPr id="12297" name="椭圆 13"/>
          <p:cNvSpPr>
            <a:spLocks noChangeArrowheads="1"/>
          </p:cNvSpPr>
          <p:nvPr/>
        </p:nvSpPr>
        <p:spPr bwMode="auto">
          <a:xfrm>
            <a:off x="2514600" y="4243388"/>
            <a:ext cx="1928813" cy="1928812"/>
          </a:xfrm>
          <a:prstGeom prst="ellipse">
            <a:avLst/>
          </a:prstGeom>
          <a:solidFill>
            <a:srgbClr val="FFFFFF"/>
          </a:solidFill>
          <a:ln w="158750">
            <a:solidFill>
              <a:srgbClr val="5ACBCE"/>
            </a:solidFill>
            <a:miter lim="800000"/>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签收秘书复核签收</a:t>
            </a:r>
          </a:p>
          <a:p>
            <a:pPr algn="ctr">
              <a:lnSpc>
                <a:spcPct val="130000"/>
              </a:lnSpc>
              <a:spcBef>
                <a:spcPct val="0"/>
              </a:spcBef>
              <a:buClrTx/>
              <a:buSzTx/>
              <a:buFontTx/>
              <a:buNone/>
            </a:pPr>
            <a:endParaRPr lang="zh-CN" altLang="en-US" sz="1400" dirty="0">
              <a:solidFill>
                <a:srgbClr val="2E2E2E"/>
              </a:solidFill>
              <a:latin typeface="幼圆" pitchFamily="49" charset="-122"/>
              <a:ea typeface="幼圆" pitchFamily="49" charset="-122"/>
            </a:endParaRPr>
          </a:p>
        </p:txBody>
      </p:sp>
      <p:sp>
        <p:nvSpPr>
          <p:cNvPr id="12298" name="椭圆 13"/>
          <p:cNvSpPr>
            <a:spLocks noChangeArrowheads="1"/>
          </p:cNvSpPr>
          <p:nvPr/>
        </p:nvSpPr>
        <p:spPr bwMode="auto">
          <a:xfrm>
            <a:off x="300038" y="4265613"/>
            <a:ext cx="1928812" cy="1928812"/>
          </a:xfrm>
          <a:prstGeom prst="ellipse">
            <a:avLst/>
          </a:prstGeom>
          <a:solidFill>
            <a:srgbClr val="FFFFFF"/>
          </a:solidFill>
          <a:ln w="158750">
            <a:solidFill>
              <a:srgbClr val="5ACBCE"/>
            </a:solidFill>
            <a:round/>
            <a:headEnd/>
            <a:tailEnd/>
          </a:ln>
        </p:spPr>
        <p:txBody>
          <a:bodyPr lIns="0" tIns="46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采购人签收</a:t>
            </a:r>
            <a:endParaRPr lang="en-US" altLang="zh-CN" sz="1600" b="1" dirty="0">
              <a:solidFill>
                <a:srgbClr val="2E2E2E"/>
              </a:solidFill>
              <a:latin typeface="+mn-ea"/>
              <a:ea typeface="+mn-ea"/>
            </a:endParaRPr>
          </a:p>
        </p:txBody>
      </p:sp>
      <p:sp>
        <p:nvSpPr>
          <p:cNvPr id="12299" name="椭圆 24"/>
          <p:cNvSpPr>
            <a:spLocks noChangeArrowheads="1"/>
          </p:cNvSpPr>
          <p:nvPr/>
        </p:nvSpPr>
        <p:spPr bwMode="auto">
          <a:xfrm>
            <a:off x="6872288" y="4194175"/>
            <a:ext cx="2000250" cy="1928813"/>
          </a:xfrm>
          <a:prstGeom prst="ellipse">
            <a:avLst/>
          </a:prstGeom>
          <a:solidFill>
            <a:srgbClr val="FFFFFF"/>
          </a:solidFill>
          <a:ln w="158750">
            <a:solidFill>
              <a:srgbClr val="5ACBCE"/>
            </a:solidFill>
            <a:round/>
            <a:headEnd/>
            <a:tailEnd/>
          </a:ln>
        </p:spPr>
        <p:txBody>
          <a:bodyPr lIns="0" tIns="468000" rIns="0" bIns="0"/>
          <a:lstStyle>
            <a:lvl1pPr marL="273050" indent="-273050"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eaLnBrk="1" hangingPunct="1">
              <a:lnSpc>
                <a:spcPct val="130000"/>
              </a:lnSpc>
              <a:buFontTx/>
              <a:buNone/>
            </a:pPr>
            <a:r>
              <a:rPr lang="zh-CN" altLang="en-US" sz="1600" b="1" dirty="0" smtClean="0">
                <a:solidFill>
                  <a:srgbClr val="2E2E2E"/>
                </a:solidFill>
                <a:latin typeface="+mn-ea"/>
                <a:ea typeface="+mn-ea"/>
              </a:rPr>
              <a:t>采购人到财务</a:t>
            </a:r>
            <a:r>
              <a:rPr lang="zh-CN" altLang="en-US" sz="1600" b="1" dirty="0">
                <a:solidFill>
                  <a:srgbClr val="2E2E2E"/>
                </a:solidFill>
                <a:latin typeface="+mn-ea"/>
                <a:ea typeface="+mn-ea"/>
              </a:rPr>
              <a:t>处报销</a:t>
            </a:r>
          </a:p>
        </p:txBody>
      </p:sp>
      <p:cxnSp>
        <p:nvCxnSpPr>
          <p:cNvPr id="15" name="直接箭头连接符 14"/>
          <p:cNvCxnSpPr/>
          <p:nvPr/>
        </p:nvCxnSpPr>
        <p:spPr>
          <a:xfrm>
            <a:off x="2089150"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4443413"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729413" y="2644775"/>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6581775"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362450" y="5230813"/>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243138"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920038" y="3629025"/>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192213" y="3962400"/>
            <a:ext cx="6719887" cy="79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19221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734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7920881" cy="5976664"/>
          </a:xfrm>
        </p:spPr>
        <p:txBody>
          <a:bodyPr vert="horz" lIns="91440" tIns="45720" rIns="91440" bIns="45720" rtlCol="0">
            <a:normAutofit/>
          </a:bodyPr>
          <a:lstStyle/>
          <a:p>
            <a:pPr marL="0" indent="0">
              <a:lnSpc>
                <a:spcPts val="4000"/>
              </a:lnSpc>
              <a:buNone/>
            </a:pPr>
            <a:r>
              <a:rPr lang="en-US" altLang="zh-CN" sz="3200" b="1" dirty="0" smtClean="0">
                <a:latin typeface="+mn-ea"/>
              </a:rPr>
              <a:t>2.7 </a:t>
            </a:r>
            <a:r>
              <a:rPr lang="zh-CN" altLang="en-US" sz="3200" b="1" dirty="0" smtClean="0">
                <a:latin typeface="+mn-ea"/>
              </a:rPr>
              <a:t>库房领取</a:t>
            </a:r>
            <a:endParaRPr lang="en-US" altLang="zh-CN" sz="3200" b="1" dirty="0" smtClean="0">
              <a:latin typeface="+mn-ea"/>
            </a:endParaRPr>
          </a:p>
          <a:p>
            <a:pPr marL="0" indent="0">
              <a:lnSpc>
                <a:spcPts val="4600"/>
              </a:lnSpc>
              <a:buNone/>
            </a:pPr>
            <a:r>
              <a:rPr lang="en-US" altLang="zh-CN" sz="3600" b="1" dirty="0">
                <a:latin typeface="+mn-ea"/>
              </a:rPr>
              <a:t> </a:t>
            </a:r>
            <a:r>
              <a:rPr lang="en-US" altLang="zh-CN" sz="3600" b="1" dirty="0" smtClean="0">
                <a:latin typeface="+mn-ea"/>
              </a:rPr>
              <a:t> </a:t>
            </a:r>
            <a:r>
              <a:rPr lang="en-US" altLang="zh-CN" sz="2800" b="1" dirty="0" smtClean="0">
                <a:latin typeface="+mn-ea"/>
              </a:rPr>
              <a:t>2.7.1</a:t>
            </a:r>
            <a:r>
              <a:rPr lang="zh-CN" altLang="en-US" sz="2800" b="1" dirty="0" smtClean="0">
                <a:latin typeface="+mn-ea"/>
              </a:rPr>
              <a:t>领取物品范围</a:t>
            </a:r>
            <a:endParaRPr lang="en-US" altLang="zh-CN" sz="2800" b="1" dirty="0" smtClean="0">
              <a:latin typeface="+mn-ea"/>
            </a:endParaRPr>
          </a:p>
          <a:p>
            <a:pPr marL="0" indent="0">
              <a:lnSpc>
                <a:spcPts val="4600"/>
              </a:lnSpc>
              <a:buNone/>
            </a:pPr>
            <a:r>
              <a:rPr lang="zh-CN" altLang="en-US" sz="2800" dirty="0" smtClean="0"/>
              <a:t>      部分办公用品、复印纸、计算机、打印机。</a:t>
            </a:r>
            <a:endParaRPr lang="en-US" altLang="zh-CN" sz="2800" dirty="0" smtClean="0"/>
          </a:p>
          <a:p>
            <a:pPr marL="0" indent="0">
              <a:lnSpc>
                <a:spcPts val="4600"/>
              </a:lnSpc>
              <a:buNone/>
            </a:pPr>
            <a:endParaRPr lang="en-US" altLang="zh-CN" sz="2800" dirty="0" smtClean="0"/>
          </a:p>
          <a:p>
            <a:pPr marL="0" indent="0">
              <a:lnSpc>
                <a:spcPts val="4600"/>
              </a:lnSpc>
              <a:buNone/>
            </a:pPr>
            <a:r>
              <a:rPr lang="en-US" altLang="zh-CN" sz="2800" b="1" dirty="0" smtClean="0"/>
              <a:t>   </a:t>
            </a:r>
            <a:r>
              <a:rPr lang="en-US" altLang="zh-CN" sz="2800" b="1" dirty="0" smtClean="0">
                <a:latin typeface="+mn-ea"/>
              </a:rPr>
              <a:t>2.7.2</a:t>
            </a:r>
            <a:r>
              <a:rPr lang="zh-CN" altLang="en-US" sz="2800" b="1" dirty="0" smtClean="0">
                <a:latin typeface="+mn-ea"/>
              </a:rPr>
              <a:t>领取流程</a:t>
            </a:r>
            <a:endParaRPr lang="en-US" altLang="zh-CN" sz="2800" b="1" dirty="0" smtClean="0">
              <a:latin typeface="+mn-ea"/>
            </a:endParaRPr>
          </a:p>
          <a:p>
            <a:pPr marL="0" indent="0">
              <a:lnSpc>
                <a:spcPts val="4600"/>
              </a:lnSpc>
              <a:buNone/>
            </a:pPr>
            <a:r>
              <a:rPr lang="en-US" altLang="zh-CN" sz="2800" dirty="0">
                <a:latin typeface="+mn-ea"/>
              </a:rPr>
              <a:t> </a:t>
            </a:r>
            <a:r>
              <a:rPr lang="en-US" altLang="zh-CN" sz="2800" dirty="0" smtClean="0">
                <a:latin typeface="+mn-ea"/>
              </a:rPr>
              <a:t>      2.7.2.1</a:t>
            </a:r>
            <a:r>
              <a:rPr lang="zh-CN" altLang="en-US" sz="2800" dirty="0" smtClean="0">
                <a:latin typeface="+mn-ea"/>
              </a:rPr>
              <a:t>办公用品、复印纸领取流程</a:t>
            </a:r>
            <a:endParaRPr lang="en-US" altLang="zh-CN" sz="2800" dirty="0" smtClean="0">
              <a:latin typeface="+mn-ea"/>
            </a:endParaRPr>
          </a:p>
          <a:p>
            <a:pPr marL="0" indent="0">
              <a:lnSpc>
                <a:spcPts val="4600"/>
              </a:lnSpc>
              <a:buNone/>
            </a:pPr>
            <a:r>
              <a:rPr lang="en-US" altLang="zh-CN" sz="2800" dirty="0">
                <a:latin typeface="+mn-ea"/>
              </a:rPr>
              <a:t> </a:t>
            </a:r>
            <a:r>
              <a:rPr lang="en-US" altLang="zh-CN" sz="2800" dirty="0" smtClean="0">
                <a:latin typeface="+mn-ea"/>
              </a:rPr>
              <a:t>      2.7.2.1</a:t>
            </a:r>
            <a:r>
              <a:rPr lang="zh-CN" altLang="en-US" sz="2800" dirty="0" smtClean="0">
                <a:latin typeface="+mn-ea"/>
              </a:rPr>
              <a:t>计算机、打印机领取流程</a:t>
            </a:r>
            <a:endParaRPr lang="en-US" altLang="zh-CN" sz="2800" dirty="0" smtClean="0">
              <a:latin typeface="+mn-ea"/>
            </a:endParaRPr>
          </a:p>
          <a:p>
            <a:pPr marL="0" indent="0">
              <a:lnSpc>
                <a:spcPts val="4000"/>
              </a:lnSpc>
              <a:buNone/>
            </a:pPr>
            <a:endParaRPr lang="en-US" altLang="zh-CN" sz="2800" dirty="0">
              <a:latin typeface="+mn-ea"/>
            </a:endParaRPr>
          </a:p>
          <a:p>
            <a:pPr marL="0" indent="0">
              <a:lnSpc>
                <a:spcPts val="3000"/>
              </a:lnSpc>
              <a:buNone/>
            </a:pPr>
            <a:r>
              <a:rPr lang="en-US" altLang="zh-CN" dirty="0" smtClean="0"/>
              <a:t>    </a:t>
            </a:r>
          </a:p>
        </p:txBody>
      </p:sp>
    </p:spTree>
    <p:extLst>
      <p:ext uri="{BB962C8B-B14F-4D97-AF65-F5344CB8AC3E}">
        <p14:creationId xmlns:p14="http://schemas.microsoft.com/office/powerpoint/2010/main" val="30632814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3"/>
          <p:cNvSpPr txBox="1">
            <a:spLocks/>
          </p:cNvSpPr>
          <p:nvPr/>
        </p:nvSpPr>
        <p:spPr bwMode="auto">
          <a:xfrm>
            <a:off x="30003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办公用品、复印纸领取流程</a:t>
            </a:r>
            <a:endParaRPr lang="zh-CN" altLang="en-US" sz="3200" b="1" dirty="0">
              <a:solidFill>
                <a:schemeClr val="tx1"/>
              </a:solidFill>
              <a:latin typeface="+mn-ea"/>
              <a:ea typeface="+mn-ea"/>
              <a:cs typeface="华文新魏" pitchFamily="2" charset="-122"/>
            </a:endParaRPr>
          </a:p>
        </p:txBody>
      </p:sp>
      <p:sp>
        <p:nvSpPr>
          <p:cNvPr id="16387" name="椭圆 14"/>
          <p:cNvSpPr>
            <a:spLocks noChangeArrowheads="1"/>
          </p:cNvSpPr>
          <p:nvPr/>
        </p:nvSpPr>
        <p:spPr bwMode="auto">
          <a:xfrm>
            <a:off x="2371725" y="1765300"/>
            <a:ext cx="2071688" cy="1928813"/>
          </a:xfrm>
          <a:prstGeom prst="ellipse">
            <a:avLst/>
          </a:prstGeom>
          <a:solidFill>
            <a:srgbClr val="FFFFFF"/>
          </a:solidFill>
          <a:ln w="158750">
            <a:solidFill>
              <a:srgbClr val="5ACBCE"/>
            </a:solidFill>
            <a:round/>
            <a:headEnd/>
            <a:tailEnd/>
          </a:ln>
        </p:spPr>
        <p:txBody>
          <a:bodyPr lIns="0" tIns="28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人填写</a:t>
            </a:r>
            <a:r>
              <a:rPr lang="zh-CN" altLang="en-US" sz="1600" b="1" dirty="0">
                <a:solidFill>
                  <a:srgbClr val="2E2E2E"/>
                </a:solidFill>
                <a:latin typeface="+mn-ea"/>
                <a:ea typeface="+mn-ea"/>
              </a:rPr>
              <a:t>纸</a:t>
            </a:r>
            <a:r>
              <a:rPr lang="zh-CN" altLang="en-US" sz="1600" b="1" dirty="0" smtClean="0">
                <a:solidFill>
                  <a:srgbClr val="2E2E2E"/>
                </a:solidFill>
                <a:latin typeface="+mn-ea"/>
                <a:ea typeface="+mn-ea"/>
              </a:rPr>
              <a:t>质低值易耗品</a:t>
            </a:r>
            <a:r>
              <a:rPr lang="zh-CN" altLang="en-US" sz="1600" b="1" dirty="0">
                <a:solidFill>
                  <a:srgbClr val="2E2E2E"/>
                </a:solidFill>
                <a:latin typeface="+mn-ea"/>
                <a:ea typeface="+mn-ea"/>
              </a:rPr>
              <a:t>申购表</a:t>
            </a:r>
            <a:endParaRPr lang="en-US" altLang="zh-CN" sz="1600" b="1" dirty="0">
              <a:solidFill>
                <a:srgbClr val="2E2E2E"/>
              </a:solidFill>
              <a:latin typeface="+mn-ea"/>
              <a:ea typeface="+mn-ea"/>
            </a:endParaRPr>
          </a:p>
        </p:txBody>
      </p:sp>
      <p:sp>
        <p:nvSpPr>
          <p:cNvPr id="16388" name="椭圆 24"/>
          <p:cNvSpPr>
            <a:spLocks noChangeArrowheads="1"/>
          </p:cNvSpPr>
          <p:nvPr/>
        </p:nvSpPr>
        <p:spPr bwMode="auto">
          <a:xfrm>
            <a:off x="228600" y="1765300"/>
            <a:ext cx="1928813" cy="1928813"/>
          </a:xfrm>
          <a:prstGeom prst="ellipse">
            <a:avLst/>
          </a:prstGeom>
          <a:solidFill>
            <a:srgbClr val="FFFFFF"/>
          </a:solidFill>
          <a:ln w="158750">
            <a:solidFill>
              <a:srgbClr val="5ACBCE"/>
            </a:solidFill>
            <a:round/>
            <a:headEnd/>
            <a:tailEnd/>
          </a:ln>
        </p:spPr>
        <p:txBody>
          <a:bodyPr lIns="0" tIns="14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采购人咨询资产管理处库房</a:t>
            </a:r>
            <a:r>
              <a:rPr lang="zh-CN" altLang="en-US" sz="1600" b="1" dirty="0">
                <a:solidFill>
                  <a:srgbClr val="2E2E2E"/>
                </a:solidFill>
                <a:latin typeface="+mn-ea"/>
                <a:ea typeface="+mn-ea"/>
              </a:rPr>
              <a:t>是否</a:t>
            </a:r>
            <a:r>
              <a:rPr lang="zh-CN" altLang="en-US" sz="1600" b="1" dirty="0" smtClean="0">
                <a:solidFill>
                  <a:srgbClr val="2E2E2E"/>
                </a:solidFill>
                <a:latin typeface="+mn-ea"/>
                <a:ea typeface="+mn-ea"/>
              </a:rPr>
              <a:t>有需要的物品</a:t>
            </a:r>
            <a:endParaRPr lang="zh-CN" altLang="en-US" sz="1600" b="1" dirty="0">
              <a:solidFill>
                <a:srgbClr val="2E2E2E"/>
              </a:solidFill>
              <a:latin typeface="+mn-ea"/>
              <a:ea typeface="+mn-ea"/>
            </a:endParaRPr>
          </a:p>
        </p:txBody>
      </p:sp>
      <p:sp>
        <p:nvSpPr>
          <p:cNvPr id="16389" name="椭圆 13"/>
          <p:cNvSpPr>
            <a:spLocks noChangeArrowheads="1"/>
          </p:cNvSpPr>
          <p:nvPr/>
        </p:nvSpPr>
        <p:spPr bwMode="auto">
          <a:xfrm>
            <a:off x="4657725" y="1693863"/>
            <a:ext cx="2071688" cy="202406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经费负责人</a:t>
            </a:r>
            <a:endParaRPr lang="en-US" altLang="zh-CN" sz="1600" b="1" dirty="0" smtClean="0">
              <a:solidFill>
                <a:srgbClr val="2E2E2E"/>
              </a:solidFill>
              <a:latin typeface="+mn-ea"/>
              <a:ea typeface="+mn-ea"/>
            </a:endParaRPr>
          </a:p>
          <a:p>
            <a:pPr algn="ctr">
              <a:lnSpc>
                <a:spcPct val="130000"/>
              </a:lnSpc>
              <a:spcBef>
                <a:spcPct val="0"/>
              </a:spcBef>
              <a:buClrTx/>
              <a:buSzTx/>
              <a:buFontTx/>
              <a:buNone/>
            </a:pPr>
            <a:r>
              <a:rPr lang="zh-CN" altLang="en-US" sz="1600" b="1" dirty="0" smtClean="0">
                <a:solidFill>
                  <a:srgbClr val="2E2E2E"/>
                </a:solidFill>
                <a:latin typeface="+mn-ea"/>
                <a:ea typeface="+mn-ea"/>
              </a:rPr>
              <a:t>审批</a:t>
            </a:r>
            <a:endParaRPr lang="en-US" altLang="zh-CN" sz="1600" b="1" dirty="0">
              <a:solidFill>
                <a:srgbClr val="2E2E2E"/>
              </a:solidFill>
              <a:latin typeface="+mn-ea"/>
              <a:ea typeface="+mn-ea"/>
            </a:endParaRPr>
          </a:p>
        </p:txBody>
      </p:sp>
      <p:sp>
        <p:nvSpPr>
          <p:cNvPr id="16390" name="椭圆 11"/>
          <p:cNvSpPr>
            <a:spLocks noChangeArrowheads="1"/>
          </p:cNvSpPr>
          <p:nvPr/>
        </p:nvSpPr>
        <p:spPr bwMode="auto">
          <a:xfrm>
            <a:off x="6943725" y="1676400"/>
            <a:ext cx="1954213" cy="1952625"/>
          </a:xfrm>
          <a:prstGeom prst="ellipse">
            <a:avLst/>
          </a:prstGeom>
          <a:solidFill>
            <a:srgbClr val="FFFFFF"/>
          </a:solidFill>
          <a:ln w="158750">
            <a:solidFill>
              <a:srgbClr val="5ACBCE"/>
            </a:solidFill>
            <a:round/>
            <a:headEnd/>
            <a:tailEnd/>
          </a:ln>
        </p:spPr>
        <p:txBody>
          <a:bodyPr lIns="0" tIns="36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项目</a:t>
            </a:r>
            <a:r>
              <a:rPr lang="zh-CN" altLang="en-US" sz="1600" b="1" dirty="0">
                <a:solidFill>
                  <a:srgbClr val="2E2E2E"/>
                </a:solidFill>
                <a:latin typeface="+mn-ea"/>
                <a:ea typeface="+mn-ea"/>
              </a:rPr>
              <a:t>主管</a:t>
            </a:r>
            <a:r>
              <a:rPr lang="zh-CN" altLang="en-US" sz="1600" b="1" dirty="0" smtClean="0">
                <a:solidFill>
                  <a:srgbClr val="2E2E2E"/>
                </a:solidFill>
                <a:latin typeface="+mn-ea"/>
                <a:ea typeface="+mn-ea"/>
              </a:rPr>
              <a:t>部门审批</a:t>
            </a:r>
            <a:endParaRPr lang="en-US" altLang="zh-CN" sz="1600" b="1" dirty="0">
              <a:solidFill>
                <a:srgbClr val="2E2E2E"/>
              </a:solidFill>
              <a:latin typeface="+mn-ea"/>
              <a:ea typeface="+mn-ea"/>
            </a:endParaRPr>
          </a:p>
        </p:txBody>
      </p:sp>
      <p:sp>
        <p:nvSpPr>
          <p:cNvPr id="16391"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6392" name="椭圆 24"/>
          <p:cNvSpPr>
            <a:spLocks noChangeArrowheads="1"/>
          </p:cNvSpPr>
          <p:nvPr/>
        </p:nvSpPr>
        <p:spPr bwMode="auto">
          <a:xfrm>
            <a:off x="4657725" y="4265613"/>
            <a:ext cx="1928813" cy="1928812"/>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人到财务处办理手续</a:t>
            </a:r>
            <a:endParaRPr lang="zh-CN" altLang="en-US" sz="1600" b="1" dirty="0">
              <a:solidFill>
                <a:srgbClr val="2E2E2E"/>
              </a:solidFill>
              <a:latin typeface="+mn-ea"/>
              <a:ea typeface="+mn-ea"/>
            </a:endParaRPr>
          </a:p>
        </p:txBody>
      </p:sp>
      <p:sp>
        <p:nvSpPr>
          <p:cNvPr id="16393" name="椭圆 13"/>
          <p:cNvSpPr>
            <a:spLocks noChangeArrowheads="1"/>
          </p:cNvSpPr>
          <p:nvPr/>
        </p:nvSpPr>
        <p:spPr bwMode="auto">
          <a:xfrm>
            <a:off x="2514600" y="4243388"/>
            <a:ext cx="1928813" cy="1928812"/>
          </a:xfrm>
          <a:prstGeom prst="ellipse">
            <a:avLst/>
          </a:prstGeom>
          <a:solidFill>
            <a:srgbClr val="FFFFFF"/>
          </a:solidFill>
          <a:ln w="158750">
            <a:solidFill>
              <a:srgbClr val="5ACBCE"/>
            </a:solidFill>
            <a:miter lim="800000"/>
            <a:headEnd/>
            <a:tailEnd/>
          </a:ln>
        </p:spPr>
        <p:txBody>
          <a:bodyPr lIns="0" tIns="36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资产管理处开具</a:t>
            </a:r>
            <a:r>
              <a:rPr lang="zh-CN" altLang="en-US" sz="1600" b="1" dirty="0">
                <a:solidFill>
                  <a:srgbClr val="2E2E2E"/>
                </a:solidFill>
                <a:latin typeface="+mn-ea"/>
                <a:ea typeface="+mn-ea"/>
              </a:rPr>
              <a:t>出</a:t>
            </a:r>
            <a:r>
              <a:rPr lang="zh-CN" altLang="en-US" sz="1600" b="1" dirty="0" smtClean="0">
                <a:solidFill>
                  <a:srgbClr val="2E2E2E"/>
                </a:solidFill>
                <a:latin typeface="+mn-ea"/>
                <a:ea typeface="+mn-ea"/>
              </a:rPr>
              <a:t>库单</a:t>
            </a:r>
            <a:endParaRPr lang="en-US" altLang="zh-CN" sz="1600" b="1" dirty="0">
              <a:solidFill>
                <a:srgbClr val="2E2E2E"/>
              </a:solidFill>
              <a:latin typeface="+mn-ea"/>
              <a:ea typeface="+mn-ea"/>
            </a:endParaRPr>
          </a:p>
        </p:txBody>
      </p:sp>
      <p:sp>
        <p:nvSpPr>
          <p:cNvPr id="16394" name="椭圆 13"/>
          <p:cNvSpPr>
            <a:spLocks noChangeArrowheads="1"/>
          </p:cNvSpPr>
          <p:nvPr/>
        </p:nvSpPr>
        <p:spPr bwMode="auto">
          <a:xfrm>
            <a:off x="300038" y="4265613"/>
            <a:ext cx="1928812" cy="1928812"/>
          </a:xfrm>
          <a:prstGeom prst="ellipse">
            <a:avLst/>
          </a:prstGeom>
          <a:solidFill>
            <a:srgbClr val="FFFFFF"/>
          </a:solidFill>
          <a:ln w="158750">
            <a:solidFill>
              <a:srgbClr val="5ACBCE"/>
            </a:solidFill>
            <a:round/>
            <a:headEnd/>
            <a:tailEnd/>
          </a:ln>
        </p:spPr>
        <p:txBody>
          <a:bodyPr lIns="0" tIns="432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资产管理处</a:t>
            </a:r>
            <a:endParaRPr lang="en-US" altLang="zh-CN" sz="1600" b="1" dirty="0" smtClean="0">
              <a:solidFill>
                <a:srgbClr val="2E2E2E"/>
              </a:solidFill>
              <a:latin typeface="+mn-ea"/>
              <a:ea typeface="+mn-ea"/>
            </a:endParaRPr>
          </a:p>
          <a:p>
            <a:pPr algn="ctr">
              <a:lnSpc>
                <a:spcPct val="130000"/>
              </a:lnSpc>
              <a:spcBef>
                <a:spcPct val="0"/>
              </a:spcBef>
              <a:buClrTx/>
              <a:buSzTx/>
              <a:buFontTx/>
              <a:buNone/>
            </a:pPr>
            <a:r>
              <a:rPr lang="zh-CN" altLang="en-US" sz="1600" b="1" dirty="0" smtClean="0">
                <a:solidFill>
                  <a:srgbClr val="2E2E2E"/>
                </a:solidFill>
                <a:latin typeface="+mn-ea"/>
                <a:ea typeface="+mn-ea"/>
              </a:rPr>
              <a:t>审批</a:t>
            </a:r>
            <a:endParaRPr lang="en-US" altLang="zh-CN" sz="1600" b="1" dirty="0">
              <a:solidFill>
                <a:srgbClr val="2E2E2E"/>
              </a:solidFill>
              <a:latin typeface="+mn-ea"/>
              <a:ea typeface="+mn-ea"/>
            </a:endParaRPr>
          </a:p>
        </p:txBody>
      </p:sp>
      <p:cxnSp>
        <p:nvCxnSpPr>
          <p:cNvPr id="15" name="直接箭头连接符 14"/>
          <p:cNvCxnSpPr/>
          <p:nvPr/>
        </p:nvCxnSpPr>
        <p:spPr>
          <a:xfrm>
            <a:off x="2089150"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4443413"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729413" y="2644775"/>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endCxn id="16404" idx="2"/>
          </p:cNvCxnSpPr>
          <p:nvPr/>
        </p:nvCxnSpPr>
        <p:spPr>
          <a:xfrm flipV="1">
            <a:off x="6581775" y="5180013"/>
            <a:ext cx="419100" cy="285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362450" y="5230813"/>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243138"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920038" y="3629025"/>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192213" y="3962400"/>
            <a:ext cx="6719887" cy="79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19221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04" name="椭圆 24"/>
          <p:cNvSpPr>
            <a:spLocks noChangeArrowheads="1"/>
          </p:cNvSpPr>
          <p:nvPr/>
        </p:nvSpPr>
        <p:spPr bwMode="auto">
          <a:xfrm>
            <a:off x="7000875" y="4214813"/>
            <a:ext cx="1928813" cy="1928812"/>
          </a:xfrm>
          <a:prstGeom prst="ellipse">
            <a:avLst/>
          </a:prstGeom>
          <a:solidFill>
            <a:srgbClr val="FFFFFF"/>
          </a:solidFill>
          <a:ln w="158750">
            <a:solidFill>
              <a:srgbClr val="5ACBCE"/>
            </a:solidFill>
            <a:round/>
            <a:headEnd/>
            <a:tailEnd/>
          </a:ln>
        </p:spPr>
        <p:txBody>
          <a:bodyPr lIns="0" tIns="3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人凭财务处盖章的出库单到资产管理处库房领取</a:t>
            </a:r>
            <a:r>
              <a:rPr lang="zh-CN" altLang="en-US" sz="1600" b="1" dirty="0">
                <a:solidFill>
                  <a:srgbClr val="2E2E2E"/>
                </a:solidFill>
                <a:latin typeface="+mn-ea"/>
                <a:ea typeface="+mn-ea"/>
              </a:rPr>
              <a:t>物品</a:t>
            </a:r>
          </a:p>
        </p:txBody>
      </p:sp>
    </p:spTree>
    <p:extLst>
      <p:ext uri="{BB962C8B-B14F-4D97-AF65-F5344CB8AC3E}">
        <p14:creationId xmlns:p14="http://schemas.microsoft.com/office/powerpoint/2010/main" val="41388548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3"/>
          <p:cNvSpPr txBox="1">
            <a:spLocks/>
          </p:cNvSpPr>
          <p:nvPr/>
        </p:nvSpPr>
        <p:spPr bwMode="auto">
          <a:xfrm>
            <a:off x="30003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计算机、打印机领取流程</a:t>
            </a:r>
            <a:endParaRPr lang="zh-CN" altLang="en-US" sz="3200" b="1" dirty="0">
              <a:solidFill>
                <a:schemeClr val="tx1"/>
              </a:solidFill>
              <a:latin typeface="+mn-ea"/>
              <a:ea typeface="+mn-ea"/>
              <a:cs typeface="华文新魏" pitchFamily="2" charset="-122"/>
            </a:endParaRPr>
          </a:p>
        </p:txBody>
      </p:sp>
      <p:sp>
        <p:nvSpPr>
          <p:cNvPr id="16387" name="椭圆 14"/>
          <p:cNvSpPr>
            <a:spLocks noChangeArrowheads="1"/>
          </p:cNvSpPr>
          <p:nvPr/>
        </p:nvSpPr>
        <p:spPr bwMode="auto">
          <a:xfrm>
            <a:off x="2371725" y="1765300"/>
            <a:ext cx="2071688" cy="1928813"/>
          </a:xfrm>
          <a:prstGeom prst="ellipse">
            <a:avLst/>
          </a:prstGeom>
          <a:solidFill>
            <a:srgbClr val="FFFFFF"/>
          </a:solidFill>
          <a:ln w="158750">
            <a:solidFill>
              <a:srgbClr val="5ACBCE"/>
            </a:solidFill>
            <a:round/>
            <a:headEnd/>
            <a:tailEnd/>
          </a:ln>
        </p:spPr>
        <p:txBody>
          <a:bodyPr lIns="0" tIns="14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采购人在资产管理系统报增固定资产或填写低值资产卡片</a:t>
            </a:r>
            <a:endParaRPr lang="en-US" altLang="zh-CN" sz="1600" b="1" dirty="0">
              <a:solidFill>
                <a:srgbClr val="2E2E2E"/>
              </a:solidFill>
              <a:latin typeface="+mn-ea"/>
              <a:ea typeface="+mn-ea"/>
            </a:endParaRPr>
          </a:p>
        </p:txBody>
      </p:sp>
      <p:sp>
        <p:nvSpPr>
          <p:cNvPr id="16388" name="椭圆 24"/>
          <p:cNvSpPr>
            <a:spLocks noChangeArrowheads="1"/>
          </p:cNvSpPr>
          <p:nvPr/>
        </p:nvSpPr>
        <p:spPr bwMode="auto">
          <a:xfrm>
            <a:off x="228600" y="1765300"/>
            <a:ext cx="1928813" cy="1928813"/>
          </a:xfrm>
          <a:prstGeom prst="ellipse">
            <a:avLst/>
          </a:prstGeom>
          <a:solidFill>
            <a:srgbClr val="FFFFFF"/>
          </a:solidFill>
          <a:ln w="158750">
            <a:solidFill>
              <a:srgbClr val="5ACBCE"/>
            </a:solidFill>
            <a:round/>
            <a:headEnd/>
            <a:tailEnd/>
          </a:ln>
        </p:spPr>
        <p:txBody>
          <a:bodyPr lIns="0" tIns="21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采购人咨询资产管理处库房</a:t>
            </a:r>
            <a:r>
              <a:rPr lang="zh-CN" altLang="en-US" sz="1600" b="1" dirty="0">
                <a:solidFill>
                  <a:srgbClr val="2E2E2E"/>
                </a:solidFill>
                <a:latin typeface="+mn-ea"/>
                <a:ea typeface="+mn-ea"/>
              </a:rPr>
              <a:t>是否</a:t>
            </a:r>
            <a:r>
              <a:rPr lang="zh-CN" altLang="en-US" sz="1600" b="1" dirty="0" smtClean="0">
                <a:solidFill>
                  <a:srgbClr val="2E2E2E"/>
                </a:solidFill>
                <a:latin typeface="+mn-ea"/>
                <a:ea typeface="+mn-ea"/>
              </a:rPr>
              <a:t>有需要的设备</a:t>
            </a:r>
            <a:endParaRPr lang="zh-CN" altLang="en-US" sz="1600" b="1" dirty="0">
              <a:solidFill>
                <a:srgbClr val="2E2E2E"/>
              </a:solidFill>
              <a:latin typeface="+mn-ea"/>
              <a:ea typeface="+mn-ea"/>
            </a:endParaRPr>
          </a:p>
        </p:txBody>
      </p:sp>
      <p:sp>
        <p:nvSpPr>
          <p:cNvPr id="16389" name="椭圆 13"/>
          <p:cNvSpPr>
            <a:spLocks noChangeArrowheads="1"/>
          </p:cNvSpPr>
          <p:nvPr/>
        </p:nvSpPr>
        <p:spPr bwMode="auto">
          <a:xfrm>
            <a:off x="4657725" y="1693863"/>
            <a:ext cx="2071688" cy="202406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资产管理处系统管理员审核</a:t>
            </a:r>
            <a:endParaRPr lang="en-US" altLang="zh-CN" sz="1600" b="1" dirty="0">
              <a:solidFill>
                <a:srgbClr val="2E2E2E"/>
              </a:solidFill>
              <a:latin typeface="+mn-ea"/>
              <a:ea typeface="+mn-ea"/>
            </a:endParaRPr>
          </a:p>
        </p:txBody>
      </p:sp>
      <p:sp>
        <p:nvSpPr>
          <p:cNvPr id="16390" name="椭圆 11"/>
          <p:cNvSpPr>
            <a:spLocks noChangeArrowheads="1"/>
          </p:cNvSpPr>
          <p:nvPr/>
        </p:nvSpPr>
        <p:spPr bwMode="auto">
          <a:xfrm>
            <a:off x="6943725" y="1676400"/>
            <a:ext cx="1954213" cy="1952625"/>
          </a:xfrm>
          <a:prstGeom prst="ellipse">
            <a:avLst/>
          </a:prstGeom>
          <a:solidFill>
            <a:srgbClr val="FFFFFF"/>
          </a:solidFill>
          <a:ln w="158750">
            <a:solidFill>
              <a:srgbClr val="5ACBCE"/>
            </a:solidFill>
            <a:round/>
            <a:headEnd/>
            <a:tailEnd/>
          </a:ln>
        </p:spPr>
        <p:txBody>
          <a:bodyPr lIns="0" tIns="36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人打印报增单并使用人签字</a:t>
            </a:r>
            <a:endParaRPr lang="en-US" altLang="zh-CN" sz="1600" b="1" dirty="0">
              <a:solidFill>
                <a:srgbClr val="2E2E2E"/>
              </a:solidFill>
              <a:latin typeface="+mn-ea"/>
              <a:ea typeface="+mn-ea"/>
            </a:endParaRPr>
          </a:p>
        </p:txBody>
      </p:sp>
      <p:sp>
        <p:nvSpPr>
          <p:cNvPr id="16391"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6392" name="椭圆 24"/>
          <p:cNvSpPr>
            <a:spLocks noChangeArrowheads="1"/>
          </p:cNvSpPr>
          <p:nvPr/>
        </p:nvSpPr>
        <p:spPr bwMode="auto">
          <a:xfrm>
            <a:off x="4657725" y="4265613"/>
            <a:ext cx="1928813" cy="1928812"/>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人到财务处办理手续</a:t>
            </a:r>
            <a:endParaRPr lang="zh-CN" altLang="en-US" sz="1600" b="1" dirty="0">
              <a:solidFill>
                <a:srgbClr val="2E2E2E"/>
              </a:solidFill>
              <a:latin typeface="+mn-ea"/>
              <a:ea typeface="+mn-ea"/>
            </a:endParaRPr>
          </a:p>
        </p:txBody>
      </p:sp>
      <p:sp>
        <p:nvSpPr>
          <p:cNvPr id="16393" name="椭圆 13"/>
          <p:cNvSpPr>
            <a:spLocks noChangeArrowheads="1"/>
          </p:cNvSpPr>
          <p:nvPr/>
        </p:nvSpPr>
        <p:spPr bwMode="auto">
          <a:xfrm>
            <a:off x="2514600" y="4243388"/>
            <a:ext cx="1928813" cy="1928812"/>
          </a:xfrm>
          <a:prstGeom prst="ellipse">
            <a:avLst/>
          </a:prstGeom>
          <a:solidFill>
            <a:srgbClr val="FFFFFF"/>
          </a:solidFill>
          <a:ln w="158750">
            <a:solidFill>
              <a:srgbClr val="5ACBCE"/>
            </a:solidFill>
            <a:miter lim="800000"/>
            <a:headEnd/>
            <a:tailEnd/>
          </a:ln>
        </p:spPr>
        <p:txBody>
          <a:bodyPr lIns="0" tIns="21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采购人到资产管理处开具</a:t>
            </a:r>
            <a:r>
              <a:rPr lang="zh-CN" altLang="en-US" sz="1600" b="1" dirty="0">
                <a:solidFill>
                  <a:srgbClr val="2E2E2E"/>
                </a:solidFill>
                <a:latin typeface="+mn-ea"/>
                <a:ea typeface="+mn-ea"/>
              </a:rPr>
              <a:t>出</a:t>
            </a:r>
            <a:r>
              <a:rPr lang="zh-CN" altLang="en-US" sz="1600" b="1" dirty="0" smtClean="0">
                <a:solidFill>
                  <a:srgbClr val="2E2E2E"/>
                </a:solidFill>
                <a:latin typeface="+mn-ea"/>
                <a:ea typeface="+mn-ea"/>
              </a:rPr>
              <a:t>库单</a:t>
            </a:r>
            <a:endParaRPr lang="en-US" altLang="zh-CN" sz="1600" b="1" dirty="0">
              <a:solidFill>
                <a:srgbClr val="2E2E2E"/>
              </a:solidFill>
              <a:latin typeface="+mn-ea"/>
              <a:ea typeface="+mn-ea"/>
            </a:endParaRPr>
          </a:p>
        </p:txBody>
      </p:sp>
      <p:sp>
        <p:nvSpPr>
          <p:cNvPr id="16394" name="椭圆 13"/>
          <p:cNvSpPr>
            <a:spLocks noChangeArrowheads="1"/>
          </p:cNvSpPr>
          <p:nvPr/>
        </p:nvSpPr>
        <p:spPr bwMode="auto">
          <a:xfrm>
            <a:off x="300038" y="4265613"/>
            <a:ext cx="1928812" cy="1928812"/>
          </a:xfrm>
          <a:prstGeom prst="ellipse">
            <a:avLst/>
          </a:prstGeom>
          <a:solidFill>
            <a:srgbClr val="FFFFFF"/>
          </a:solidFill>
          <a:ln w="158750">
            <a:solidFill>
              <a:srgbClr val="5ACBCE"/>
            </a:solidFill>
            <a:round/>
            <a:headEnd/>
            <a:tailEnd/>
          </a:ln>
        </p:spPr>
        <p:txBody>
          <a:bodyPr lIns="0" tIns="14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人到资产管理处加盖已报增固定资产章</a:t>
            </a:r>
            <a:endParaRPr lang="en-US" altLang="zh-CN" sz="1600" b="1" dirty="0">
              <a:solidFill>
                <a:srgbClr val="2E2E2E"/>
              </a:solidFill>
              <a:latin typeface="+mn-ea"/>
              <a:ea typeface="+mn-ea"/>
            </a:endParaRPr>
          </a:p>
        </p:txBody>
      </p:sp>
      <p:cxnSp>
        <p:nvCxnSpPr>
          <p:cNvPr id="15" name="直接箭头连接符 14"/>
          <p:cNvCxnSpPr/>
          <p:nvPr/>
        </p:nvCxnSpPr>
        <p:spPr>
          <a:xfrm>
            <a:off x="2089150"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4443413"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729413" y="2644775"/>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endCxn id="16404" idx="2"/>
          </p:cNvCxnSpPr>
          <p:nvPr/>
        </p:nvCxnSpPr>
        <p:spPr>
          <a:xfrm flipV="1">
            <a:off x="6581775" y="5180013"/>
            <a:ext cx="419100" cy="285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362450" y="5230813"/>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243138"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920038" y="3629025"/>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192213" y="3962400"/>
            <a:ext cx="6719887" cy="79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19221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04" name="椭圆 24"/>
          <p:cNvSpPr>
            <a:spLocks noChangeArrowheads="1"/>
          </p:cNvSpPr>
          <p:nvPr/>
        </p:nvSpPr>
        <p:spPr bwMode="auto">
          <a:xfrm>
            <a:off x="7000875" y="4214813"/>
            <a:ext cx="1928813" cy="1928812"/>
          </a:xfrm>
          <a:prstGeom prst="ellipse">
            <a:avLst/>
          </a:prstGeom>
          <a:solidFill>
            <a:srgbClr val="FFFFFF"/>
          </a:solidFill>
          <a:ln w="158750">
            <a:solidFill>
              <a:srgbClr val="5ACBCE"/>
            </a:solidFill>
            <a:round/>
            <a:headEnd/>
            <a:tailEnd/>
          </a:ln>
        </p:spPr>
        <p:txBody>
          <a:bodyPr lIns="0" tIns="72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人凭财务处盖章的出库单到资产管理处库房领取设备</a:t>
            </a:r>
            <a:endParaRPr lang="zh-CN" altLang="en-US" sz="1600" b="1" dirty="0">
              <a:solidFill>
                <a:srgbClr val="2E2E2E"/>
              </a:solidFill>
              <a:latin typeface="+mn-ea"/>
              <a:ea typeface="+mn-ea"/>
            </a:endParaRPr>
          </a:p>
        </p:txBody>
      </p:sp>
    </p:spTree>
    <p:extLst>
      <p:ext uri="{BB962C8B-B14F-4D97-AF65-F5344CB8AC3E}">
        <p14:creationId xmlns:p14="http://schemas.microsoft.com/office/powerpoint/2010/main" val="8771952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332656"/>
            <a:ext cx="7920881" cy="5976664"/>
          </a:xfrm>
        </p:spPr>
        <p:txBody>
          <a:bodyPr vert="horz" lIns="91440" tIns="45720" rIns="91440" bIns="45720" rtlCol="0">
            <a:normAutofit/>
          </a:bodyPr>
          <a:lstStyle/>
          <a:p>
            <a:pPr marL="0" indent="0">
              <a:lnSpc>
                <a:spcPts val="4000"/>
              </a:lnSpc>
              <a:buNone/>
            </a:pPr>
            <a:r>
              <a:rPr lang="en-US" altLang="zh-CN" sz="3200" b="1" dirty="0" smtClean="0">
                <a:latin typeface="+mn-ea"/>
              </a:rPr>
              <a:t>2.8</a:t>
            </a:r>
            <a:r>
              <a:rPr lang="zh-CN" altLang="en-US" sz="3200" b="1" dirty="0" smtClean="0">
                <a:latin typeface="+mn-ea"/>
              </a:rPr>
              <a:t>管制品采购</a:t>
            </a:r>
            <a:endParaRPr lang="en-US" altLang="zh-CN" sz="3200" b="1" dirty="0" smtClean="0">
              <a:latin typeface="+mn-ea"/>
            </a:endParaRPr>
          </a:p>
          <a:p>
            <a:pPr marL="0" indent="0">
              <a:lnSpc>
                <a:spcPts val="4000"/>
              </a:lnSpc>
              <a:buNone/>
            </a:pPr>
            <a:r>
              <a:rPr lang="en-US" altLang="zh-CN" sz="3600" b="1" dirty="0">
                <a:latin typeface="+mn-ea"/>
              </a:rPr>
              <a:t> </a:t>
            </a:r>
            <a:r>
              <a:rPr lang="en-US" altLang="zh-CN" sz="3600" b="1" dirty="0" smtClean="0">
                <a:latin typeface="+mn-ea"/>
              </a:rPr>
              <a:t> </a:t>
            </a:r>
            <a:r>
              <a:rPr lang="en-US" altLang="zh-CN" sz="2800" b="1" dirty="0" smtClean="0">
                <a:latin typeface="+mn-ea"/>
              </a:rPr>
              <a:t>2.8.1</a:t>
            </a:r>
            <a:r>
              <a:rPr lang="zh-CN" altLang="en-US" sz="2800" b="1" dirty="0" smtClean="0">
                <a:latin typeface="+mn-ea"/>
              </a:rPr>
              <a:t>管制品分类</a:t>
            </a:r>
            <a:endParaRPr lang="en-US" altLang="zh-CN" sz="2800" b="1" dirty="0" smtClean="0">
              <a:latin typeface="+mn-ea"/>
            </a:endParaRPr>
          </a:p>
          <a:p>
            <a:r>
              <a:rPr lang="zh-CN" altLang="en-US" b="1" dirty="0">
                <a:solidFill>
                  <a:schemeClr val="tx1"/>
                </a:solidFill>
              </a:rPr>
              <a:t>剧毒品：乌头碱、番木鳖碱、氰化贡等</a:t>
            </a:r>
            <a:endParaRPr lang="en-US" altLang="zh-CN" b="1" dirty="0">
              <a:solidFill>
                <a:schemeClr val="tx1"/>
              </a:solidFill>
            </a:endParaRPr>
          </a:p>
          <a:p>
            <a:r>
              <a:rPr lang="zh-CN" altLang="en-US" b="1" dirty="0">
                <a:solidFill>
                  <a:schemeClr val="tx1"/>
                </a:solidFill>
              </a:rPr>
              <a:t>易制毒：硫酸、盐酸、丙酮等</a:t>
            </a:r>
            <a:endParaRPr lang="en-US" altLang="zh-CN" b="1" dirty="0">
              <a:solidFill>
                <a:schemeClr val="tx1"/>
              </a:solidFill>
            </a:endParaRPr>
          </a:p>
          <a:p>
            <a:r>
              <a:rPr lang="zh-CN" altLang="en-US" b="1" dirty="0">
                <a:solidFill>
                  <a:schemeClr val="tx1"/>
                </a:solidFill>
              </a:rPr>
              <a:t>易制爆：过氧化氢、硝酸、高氯酸等</a:t>
            </a:r>
            <a:endParaRPr lang="en-US" altLang="zh-CN" b="1" dirty="0">
              <a:solidFill>
                <a:schemeClr val="tx1"/>
              </a:solidFill>
            </a:endParaRPr>
          </a:p>
          <a:p>
            <a:r>
              <a:rPr lang="zh-CN" altLang="en-US" b="1" dirty="0">
                <a:solidFill>
                  <a:schemeClr val="tx1"/>
                </a:solidFill>
              </a:rPr>
              <a:t>爆炸品：高氯酸、</a:t>
            </a:r>
            <a:r>
              <a:rPr lang="en-US" altLang="zh-CN" b="1" dirty="0">
                <a:solidFill>
                  <a:schemeClr val="tx1"/>
                </a:solidFill>
              </a:rPr>
              <a:t>5-</a:t>
            </a:r>
            <a:r>
              <a:rPr lang="zh-CN" altLang="en-US" b="1" dirty="0">
                <a:solidFill>
                  <a:schemeClr val="tx1"/>
                </a:solidFill>
              </a:rPr>
              <a:t>巯基四唑并</a:t>
            </a:r>
            <a:r>
              <a:rPr lang="en-US" altLang="zh-CN" b="1" dirty="0">
                <a:solidFill>
                  <a:schemeClr val="tx1"/>
                </a:solidFill>
              </a:rPr>
              <a:t>-1-</a:t>
            </a:r>
            <a:r>
              <a:rPr lang="zh-CN" altLang="en-US" b="1" dirty="0">
                <a:solidFill>
                  <a:schemeClr val="tx1"/>
                </a:solidFill>
              </a:rPr>
              <a:t>乙酸等</a:t>
            </a:r>
            <a:endParaRPr lang="en-US" altLang="zh-CN" b="1" dirty="0">
              <a:solidFill>
                <a:schemeClr val="tx1"/>
              </a:solidFill>
            </a:endParaRPr>
          </a:p>
          <a:p>
            <a:r>
              <a:rPr lang="zh-CN" altLang="en-US" b="1" dirty="0">
                <a:solidFill>
                  <a:schemeClr val="tx1"/>
                </a:solidFill>
              </a:rPr>
              <a:t>麻醉药品：大麻与大麻树脂、可卡因等</a:t>
            </a:r>
            <a:endParaRPr lang="en-US" altLang="zh-CN" b="1" dirty="0">
              <a:solidFill>
                <a:schemeClr val="tx1"/>
              </a:solidFill>
            </a:endParaRPr>
          </a:p>
          <a:p>
            <a:r>
              <a:rPr lang="zh-CN" altLang="en-US" b="1" dirty="0">
                <a:solidFill>
                  <a:schemeClr val="tx1"/>
                </a:solidFill>
              </a:rPr>
              <a:t>精神药品：麦角二乙胺、去氧麻黄碱等</a:t>
            </a:r>
            <a:endParaRPr lang="en-US" altLang="zh-CN" b="1" dirty="0">
              <a:solidFill>
                <a:schemeClr val="tx1"/>
              </a:solidFill>
            </a:endParaRPr>
          </a:p>
          <a:p>
            <a:r>
              <a:rPr lang="zh-CN" altLang="en-US" b="1" dirty="0">
                <a:solidFill>
                  <a:schemeClr val="tx1"/>
                </a:solidFill>
              </a:rPr>
              <a:t>有毒中药西药：砒霜、生附子、生半夏等</a:t>
            </a:r>
            <a:endParaRPr lang="en-US" altLang="zh-CN" b="1" dirty="0">
              <a:solidFill>
                <a:schemeClr val="tx1"/>
              </a:solidFill>
            </a:endParaRPr>
          </a:p>
          <a:p>
            <a:r>
              <a:rPr lang="zh-CN" altLang="en-US" b="1" dirty="0">
                <a:solidFill>
                  <a:schemeClr val="tx1"/>
                </a:solidFill>
              </a:rPr>
              <a:t>放射性：硝酸钍、六氟化铀</a:t>
            </a:r>
            <a:r>
              <a:rPr lang="zh-CN" altLang="en-US" b="1" dirty="0" smtClean="0">
                <a:solidFill>
                  <a:schemeClr val="tx1"/>
                </a:solidFill>
              </a:rPr>
              <a:t>等</a:t>
            </a:r>
            <a:endParaRPr lang="en-US" altLang="zh-CN" b="1" dirty="0" smtClean="0">
              <a:solidFill>
                <a:schemeClr val="tx1"/>
              </a:solidFill>
            </a:endParaRPr>
          </a:p>
          <a:p>
            <a:endParaRPr lang="en-US" altLang="zh-CN" b="1" dirty="0" smtClean="0">
              <a:latin typeface="+mn-ea"/>
            </a:endParaRPr>
          </a:p>
          <a:p>
            <a:pPr marL="0" indent="0">
              <a:lnSpc>
                <a:spcPts val="3900"/>
              </a:lnSpc>
              <a:buNone/>
            </a:pPr>
            <a:r>
              <a:rPr lang="en-US" altLang="zh-CN" sz="2800" b="1" dirty="0" smtClean="0">
                <a:latin typeface="+mn-ea"/>
              </a:rPr>
              <a:t>  2.8.2</a:t>
            </a:r>
            <a:r>
              <a:rPr lang="zh-CN" altLang="en-US" sz="2800" b="1" dirty="0" smtClean="0">
                <a:latin typeface="+mn-ea"/>
              </a:rPr>
              <a:t>采购流程</a:t>
            </a:r>
            <a:endParaRPr lang="en-US" altLang="zh-CN" dirty="0"/>
          </a:p>
          <a:p>
            <a:pPr marL="0" indent="0">
              <a:lnSpc>
                <a:spcPts val="3000"/>
              </a:lnSpc>
              <a:buNone/>
            </a:pPr>
            <a:endParaRPr lang="en-US" altLang="zh-CN" dirty="0" smtClean="0"/>
          </a:p>
        </p:txBody>
      </p:sp>
    </p:spTree>
    <p:extLst>
      <p:ext uri="{BB962C8B-B14F-4D97-AF65-F5344CB8AC3E}">
        <p14:creationId xmlns:p14="http://schemas.microsoft.com/office/powerpoint/2010/main" val="22713748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3"/>
          <p:cNvSpPr txBox="1">
            <a:spLocks/>
          </p:cNvSpPr>
          <p:nvPr/>
        </p:nvSpPr>
        <p:spPr bwMode="auto">
          <a:xfrm>
            <a:off x="30003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易制毒管制品采购流程</a:t>
            </a:r>
            <a:endParaRPr lang="zh-CN" altLang="en-US" sz="3200" b="1" dirty="0">
              <a:solidFill>
                <a:schemeClr val="tx1"/>
              </a:solidFill>
              <a:latin typeface="+mn-ea"/>
              <a:ea typeface="+mn-ea"/>
              <a:cs typeface="华文新魏" pitchFamily="2" charset="-122"/>
            </a:endParaRPr>
          </a:p>
        </p:txBody>
      </p:sp>
      <p:sp>
        <p:nvSpPr>
          <p:cNvPr id="16387" name="椭圆 14"/>
          <p:cNvSpPr>
            <a:spLocks noChangeArrowheads="1"/>
          </p:cNvSpPr>
          <p:nvPr/>
        </p:nvSpPr>
        <p:spPr bwMode="auto">
          <a:xfrm>
            <a:off x="2390775" y="1765300"/>
            <a:ext cx="2071688" cy="1928813"/>
          </a:xfrm>
          <a:prstGeom prst="ellipse">
            <a:avLst/>
          </a:prstGeom>
          <a:solidFill>
            <a:srgbClr val="FFFFFF"/>
          </a:solidFill>
          <a:ln w="158750">
            <a:solidFill>
              <a:srgbClr val="5ACBCE"/>
            </a:solidFill>
            <a:round/>
            <a:headEnd/>
            <a:tailEnd/>
          </a:ln>
        </p:spPr>
        <p:txBody>
          <a:bodyPr lIns="0" tIns="18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zh-CN" sz="1600" b="1" dirty="0">
                <a:solidFill>
                  <a:srgbClr val="2E2E2E"/>
                </a:solidFill>
                <a:latin typeface="+mn-ea"/>
                <a:ea typeface="+mn-ea"/>
              </a:rPr>
              <a:t>向学校管制类危险化学品供应</a:t>
            </a:r>
            <a:r>
              <a:rPr lang="zh-CN" altLang="zh-CN" sz="1600" b="1" dirty="0" smtClean="0">
                <a:solidFill>
                  <a:srgbClr val="2E2E2E"/>
                </a:solidFill>
                <a:latin typeface="+mn-ea"/>
                <a:ea typeface="+mn-ea"/>
              </a:rPr>
              <a:t>商索要</a:t>
            </a:r>
            <a:r>
              <a:rPr lang="zh-CN" altLang="zh-CN" sz="1600" b="1" dirty="0">
                <a:solidFill>
                  <a:srgbClr val="2E2E2E"/>
                </a:solidFill>
                <a:latin typeface="+mn-ea"/>
                <a:ea typeface="+mn-ea"/>
              </a:rPr>
              <a:t>合同</a:t>
            </a:r>
            <a:endParaRPr lang="en-US" altLang="zh-CN" sz="1600" b="1" dirty="0">
              <a:solidFill>
                <a:srgbClr val="2E2E2E"/>
              </a:solidFill>
              <a:latin typeface="+mn-ea"/>
              <a:ea typeface="+mn-ea"/>
            </a:endParaRPr>
          </a:p>
        </p:txBody>
      </p:sp>
      <p:sp>
        <p:nvSpPr>
          <p:cNvPr id="16388" name="椭圆 24"/>
          <p:cNvSpPr>
            <a:spLocks noChangeArrowheads="1"/>
          </p:cNvSpPr>
          <p:nvPr/>
        </p:nvSpPr>
        <p:spPr bwMode="auto">
          <a:xfrm>
            <a:off x="228600" y="1765300"/>
            <a:ext cx="1928813" cy="1928813"/>
          </a:xfrm>
          <a:prstGeom prst="ellipse">
            <a:avLst/>
          </a:prstGeom>
          <a:solidFill>
            <a:srgbClr val="FFFFFF"/>
          </a:solidFill>
          <a:ln w="158750">
            <a:solidFill>
              <a:srgbClr val="5ACBCE"/>
            </a:solidFill>
            <a:round/>
            <a:headEnd/>
            <a:tailEnd/>
          </a:ln>
        </p:spPr>
        <p:txBody>
          <a:bodyPr lIns="0" tIns="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采购人填写</a:t>
            </a:r>
            <a:r>
              <a:rPr lang="en-US" altLang="zh-CN" sz="1600" b="1" dirty="0" smtClean="0">
                <a:solidFill>
                  <a:srgbClr val="2E2E2E"/>
                </a:solidFill>
                <a:latin typeface="+mn-ea"/>
                <a:ea typeface="+mn-ea"/>
              </a:rPr>
              <a:t>《</a:t>
            </a:r>
            <a:r>
              <a:rPr lang="zh-CN" altLang="zh-CN" sz="1600" b="1" dirty="0" smtClean="0">
                <a:solidFill>
                  <a:srgbClr val="2E2E2E"/>
                </a:solidFill>
                <a:latin typeface="+mn-ea"/>
                <a:ea typeface="+mn-ea"/>
              </a:rPr>
              <a:t>北京中医药大学</a:t>
            </a:r>
            <a:r>
              <a:rPr lang="zh-CN" altLang="zh-CN" sz="1600" b="1" dirty="0">
                <a:solidFill>
                  <a:srgbClr val="2E2E2E"/>
                </a:solidFill>
                <a:latin typeface="+mn-ea"/>
                <a:ea typeface="+mn-ea"/>
              </a:rPr>
              <a:t>管制类危险化学品申购表</a:t>
            </a:r>
            <a:r>
              <a:rPr lang="en-US" altLang="zh-CN" sz="1600" b="1" dirty="0">
                <a:solidFill>
                  <a:srgbClr val="2E2E2E"/>
                </a:solidFill>
                <a:latin typeface="+mn-ea"/>
                <a:ea typeface="+mn-ea"/>
              </a:rPr>
              <a:t>》</a:t>
            </a:r>
            <a:endParaRPr lang="zh-CN" altLang="en-US" sz="1600" b="1" dirty="0">
              <a:solidFill>
                <a:srgbClr val="2E2E2E"/>
              </a:solidFill>
              <a:latin typeface="+mn-ea"/>
              <a:ea typeface="+mn-ea"/>
            </a:endParaRPr>
          </a:p>
        </p:txBody>
      </p:sp>
      <p:sp>
        <p:nvSpPr>
          <p:cNvPr id="16389" name="椭圆 13"/>
          <p:cNvSpPr>
            <a:spLocks noChangeArrowheads="1"/>
          </p:cNvSpPr>
          <p:nvPr/>
        </p:nvSpPr>
        <p:spPr bwMode="auto">
          <a:xfrm>
            <a:off x="4657725" y="1693863"/>
            <a:ext cx="2071688" cy="202406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人在</a:t>
            </a:r>
            <a:r>
              <a:rPr lang="en-US" altLang="zh-CN" sz="1600" b="1" dirty="0" smtClean="0">
                <a:solidFill>
                  <a:srgbClr val="2E2E2E"/>
                </a:solidFill>
                <a:latin typeface="+mn-ea"/>
                <a:ea typeface="+mn-ea"/>
              </a:rPr>
              <a:t>OA</a:t>
            </a:r>
            <a:r>
              <a:rPr lang="zh-CN" altLang="en-US" sz="1600" b="1" dirty="0" smtClean="0">
                <a:solidFill>
                  <a:srgbClr val="2E2E2E"/>
                </a:solidFill>
                <a:latin typeface="+mn-ea"/>
                <a:ea typeface="+mn-ea"/>
              </a:rPr>
              <a:t>呈文申请采购</a:t>
            </a:r>
            <a:endParaRPr lang="en-US" altLang="zh-CN" sz="1600" b="1" dirty="0">
              <a:solidFill>
                <a:srgbClr val="2E2E2E"/>
              </a:solidFill>
              <a:latin typeface="+mn-ea"/>
              <a:ea typeface="+mn-ea"/>
            </a:endParaRPr>
          </a:p>
        </p:txBody>
      </p:sp>
      <p:sp>
        <p:nvSpPr>
          <p:cNvPr id="16390" name="椭圆 11"/>
          <p:cNvSpPr>
            <a:spLocks noChangeArrowheads="1"/>
          </p:cNvSpPr>
          <p:nvPr/>
        </p:nvSpPr>
        <p:spPr bwMode="auto">
          <a:xfrm>
            <a:off x="6943725" y="1676400"/>
            <a:ext cx="1954213" cy="1952625"/>
          </a:xfrm>
          <a:prstGeom prst="ellipse">
            <a:avLst/>
          </a:prstGeom>
          <a:solidFill>
            <a:srgbClr val="FFFFFF"/>
          </a:solidFill>
          <a:ln w="158750">
            <a:solidFill>
              <a:srgbClr val="5ACBCE"/>
            </a:solidFill>
            <a:round/>
            <a:headEnd/>
            <a:tailEnd/>
          </a:ln>
        </p:spPr>
        <p:txBody>
          <a:bodyPr lIns="0" tIns="36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相关部门及校领导审批</a:t>
            </a:r>
            <a:endParaRPr lang="en-US" altLang="zh-CN" sz="1600" b="1" dirty="0">
              <a:solidFill>
                <a:srgbClr val="2E2E2E"/>
              </a:solidFill>
              <a:latin typeface="+mn-ea"/>
              <a:ea typeface="+mn-ea"/>
            </a:endParaRPr>
          </a:p>
        </p:txBody>
      </p:sp>
      <p:sp>
        <p:nvSpPr>
          <p:cNvPr id="16391"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6392" name="椭圆 24"/>
          <p:cNvSpPr>
            <a:spLocks noChangeArrowheads="1"/>
          </p:cNvSpPr>
          <p:nvPr/>
        </p:nvSpPr>
        <p:spPr bwMode="auto">
          <a:xfrm>
            <a:off x="4657725" y="4265613"/>
            <a:ext cx="1928813" cy="1928812"/>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None/>
            </a:pPr>
            <a:r>
              <a:rPr lang="zh-CN" altLang="en-US" sz="1600" b="1" dirty="0">
                <a:solidFill>
                  <a:srgbClr val="2E2E2E"/>
                </a:solidFill>
                <a:latin typeface="+mn-ea"/>
                <a:ea typeface="+mn-ea"/>
              </a:rPr>
              <a:t>资产管理处通知供应商送货</a:t>
            </a:r>
          </a:p>
          <a:p>
            <a:pPr algn="ctr">
              <a:lnSpc>
                <a:spcPct val="130000"/>
              </a:lnSpc>
              <a:spcBef>
                <a:spcPct val="0"/>
              </a:spcBef>
              <a:buClrTx/>
              <a:buSzTx/>
              <a:buFontTx/>
              <a:buNone/>
            </a:pPr>
            <a:endParaRPr lang="zh-CN" altLang="en-US" sz="1600" b="1" dirty="0">
              <a:solidFill>
                <a:srgbClr val="2E2E2E"/>
              </a:solidFill>
              <a:latin typeface="+mn-ea"/>
              <a:ea typeface="+mn-ea"/>
            </a:endParaRPr>
          </a:p>
        </p:txBody>
      </p:sp>
      <p:sp>
        <p:nvSpPr>
          <p:cNvPr id="16393" name="椭圆 13"/>
          <p:cNvSpPr>
            <a:spLocks noChangeArrowheads="1"/>
          </p:cNvSpPr>
          <p:nvPr/>
        </p:nvSpPr>
        <p:spPr bwMode="auto">
          <a:xfrm>
            <a:off x="2514600" y="4243388"/>
            <a:ext cx="1928813" cy="1928812"/>
          </a:xfrm>
          <a:prstGeom prst="ellipse">
            <a:avLst/>
          </a:prstGeom>
          <a:solidFill>
            <a:srgbClr val="FFFFFF"/>
          </a:solidFill>
          <a:ln w="158750">
            <a:solidFill>
              <a:srgbClr val="5ACBCE"/>
            </a:solidFill>
            <a:miter lim="800000"/>
            <a:headEnd/>
            <a:tailEnd/>
          </a:ln>
        </p:spPr>
        <p:txBody>
          <a:bodyPr lIns="0" tIns="360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None/>
            </a:pPr>
            <a:r>
              <a:rPr lang="zh-CN" altLang="en-US" sz="1600" b="1" dirty="0">
                <a:solidFill>
                  <a:srgbClr val="2E2E2E"/>
                </a:solidFill>
                <a:latin typeface="+mn-ea"/>
                <a:ea typeface="+mn-ea"/>
              </a:rPr>
              <a:t>资产管理处到公安局办理审批手续</a:t>
            </a:r>
          </a:p>
          <a:p>
            <a:pPr algn="ctr">
              <a:lnSpc>
                <a:spcPct val="130000"/>
              </a:lnSpc>
              <a:spcBef>
                <a:spcPct val="0"/>
              </a:spcBef>
              <a:buClrTx/>
              <a:buSzTx/>
              <a:buFontTx/>
              <a:buNone/>
            </a:pPr>
            <a:endParaRPr lang="en-US" altLang="zh-CN" sz="1600" b="1" dirty="0">
              <a:solidFill>
                <a:srgbClr val="2E2E2E"/>
              </a:solidFill>
              <a:latin typeface="+mn-ea"/>
              <a:ea typeface="+mn-ea"/>
            </a:endParaRPr>
          </a:p>
        </p:txBody>
      </p:sp>
      <p:sp>
        <p:nvSpPr>
          <p:cNvPr id="16394" name="椭圆 13"/>
          <p:cNvSpPr>
            <a:spLocks noChangeArrowheads="1"/>
          </p:cNvSpPr>
          <p:nvPr/>
        </p:nvSpPr>
        <p:spPr bwMode="auto">
          <a:xfrm>
            <a:off x="300038" y="4265613"/>
            <a:ext cx="1928812" cy="1928812"/>
          </a:xfrm>
          <a:prstGeom prst="ellipse">
            <a:avLst/>
          </a:prstGeom>
          <a:solidFill>
            <a:srgbClr val="FFFFFF"/>
          </a:solidFill>
          <a:ln w="158750">
            <a:solidFill>
              <a:srgbClr val="5ACBCE"/>
            </a:solidFill>
            <a:round/>
            <a:headEnd/>
            <a:tailEnd/>
          </a:ln>
        </p:spPr>
        <p:txBody>
          <a:bodyPr lIns="0" tIns="14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人到校办盖采购合同章，并将材料交资产管理处</a:t>
            </a:r>
            <a:endParaRPr lang="en-US" altLang="zh-CN" sz="1600" b="1" dirty="0">
              <a:solidFill>
                <a:srgbClr val="2E2E2E"/>
              </a:solidFill>
              <a:latin typeface="+mn-ea"/>
              <a:ea typeface="+mn-ea"/>
            </a:endParaRPr>
          </a:p>
        </p:txBody>
      </p:sp>
      <p:cxnSp>
        <p:nvCxnSpPr>
          <p:cNvPr id="15" name="直接箭头连接符 14"/>
          <p:cNvCxnSpPr/>
          <p:nvPr/>
        </p:nvCxnSpPr>
        <p:spPr>
          <a:xfrm>
            <a:off x="2089150"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4443413" y="268763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6729413" y="2644775"/>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16392" idx="6"/>
          </p:cNvCxnSpPr>
          <p:nvPr/>
        </p:nvCxnSpPr>
        <p:spPr>
          <a:xfrm>
            <a:off x="6586538" y="5230019"/>
            <a:ext cx="386821"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4362450" y="5230813"/>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243138" y="5208588"/>
            <a:ext cx="29527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920038" y="3629025"/>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192213" y="3962400"/>
            <a:ext cx="6719887" cy="79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19221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04" name="椭圆 24"/>
          <p:cNvSpPr>
            <a:spLocks noChangeArrowheads="1"/>
          </p:cNvSpPr>
          <p:nvPr/>
        </p:nvSpPr>
        <p:spPr bwMode="auto">
          <a:xfrm>
            <a:off x="7000875" y="4308500"/>
            <a:ext cx="1928813" cy="1928812"/>
          </a:xfrm>
          <a:prstGeom prst="ellipse">
            <a:avLst/>
          </a:prstGeom>
          <a:solidFill>
            <a:srgbClr val="FFFFFF"/>
          </a:solidFill>
          <a:ln w="158750">
            <a:solidFill>
              <a:srgbClr val="5ACBCE"/>
            </a:solidFill>
            <a:round/>
            <a:headEnd/>
            <a:tailEnd/>
          </a:ln>
        </p:spPr>
        <p:txBody>
          <a:bodyPr lIns="0" tIns="28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lnSpc>
                <a:spcPct val="130000"/>
              </a:lnSpc>
              <a:buFontTx/>
              <a:buNone/>
            </a:pPr>
            <a:r>
              <a:rPr lang="zh-CN" altLang="en-US" sz="1600" b="1" dirty="0">
                <a:solidFill>
                  <a:srgbClr val="2E2E2E"/>
                </a:solidFill>
                <a:latin typeface="+mn-ea"/>
              </a:rPr>
              <a:t>采购</a:t>
            </a:r>
            <a:r>
              <a:rPr lang="zh-CN" altLang="en-US" sz="1600" b="1" dirty="0" smtClean="0">
                <a:solidFill>
                  <a:srgbClr val="2E2E2E"/>
                </a:solidFill>
                <a:latin typeface="+mn-ea"/>
              </a:rPr>
              <a:t>人携带相关材料到财务</a:t>
            </a:r>
            <a:r>
              <a:rPr lang="zh-CN" altLang="en-US" sz="1600" b="1" dirty="0">
                <a:solidFill>
                  <a:srgbClr val="2E2E2E"/>
                </a:solidFill>
                <a:latin typeface="+mn-ea"/>
              </a:rPr>
              <a:t>处报销</a:t>
            </a:r>
          </a:p>
        </p:txBody>
      </p:sp>
    </p:spTree>
    <p:extLst>
      <p:ext uri="{BB962C8B-B14F-4D97-AF65-F5344CB8AC3E}">
        <p14:creationId xmlns:p14="http://schemas.microsoft.com/office/powerpoint/2010/main" val="17051218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3"/>
          <p:cNvSpPr txBox="1">
            <a:spLocks/>
          </p:cNvSpPr>
          <p:nvPr/>
        </p:nvSpPr>
        <p:spPr bwMode="auto">
          <a:xfrm>
            <a:off x="300038" y="274638"/>
            <a:ext cx="85772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spcBef>
                <a:spcPct val="0"/>
              </a:spcBef>
              <a:buClrTx/>
              <a:buSzTx/>
              <a:buFontTx/>
              <a:buNone/>
            </a:pPr>
            <a:r>
              <a:rPr lang="zh-CN" altLang="en-US" sz="3200" b="1" dirty="0" smtClean="0">
                <a:solidFill>
                  <a:schemeClr val="tx1"/>
                </a:solidFill>
                <a:latin typeface="+mn-ea"/>
                <a:ea typeface="+mn-ea"/>
                <a:cs typeface="华文新魏" pitchFamily="2" charset="-122"/>
              </a:rPr>
              <a:t>其他管制品采购流程</a:t>
            </a:r>
            <a:endParaRPr lang="zh-CN" altLang="en-US" sz="3200" b="1" dirty="0">
              <a:solidFill>
                <a:schemeClr val="tx1"/>
              </a:solidFill>
              <a:latin typeface="+mn-ea"/>
              <a:ea typeface="+mn-ea"/>
              <a:cs typeface="华文新魏" pitchFamily="2" charset="-122"/>
            </a:endParaRPr>
          </a:p>
        </p:txBody>
      </p:sp>
      <p:sp>
        <p:nvSpPr>
          <p:cNvPr id="16387" name="椭圆 14"/>
          <p:cNvSpPr>
            <a:spLocks noChangeArrowheads="1"/>
          </p:cNvSpPr>
          <p:nvPr/>
        </p:nvSpPr>
        <p:spPr bwMode="auto">
          <a:xfrm>
            <a:off x="3204418" y="1700808"/>
            <a:ext cx="2071688" cy="1928813"/>
          </a:xfrm>
          <a:prstGeom prst="ellipse">
            <a:avLst/>
          </a:prstGeom>
          <a:solidFill>
            <a:srgbClr val="FFFFFF"/>
          </a:solidFill>
          <a:ln w="158750">
            <a:solidFill>
              <a:srgbClr val="5ACBCE"/>
            </a:solidFill>
            <a:round/>
            <a:headEnd/>
            <a:tailEnd/>
          </a:ln>
        </p:spPr>
        <p:txBody>
          <a:bodyPr lIns="0" tIns="324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None/>
            </a:pPr>
            <a:r>
              <a:rPr lang="zh-CN" altLang="en-US" sz="1600" b="1" dirty="0">
                <a:solidFill>
                  <a:srgbClr val="2E2E2E"/>
                </a:solidFill>
                <a:latin typeface="+mn-ea"/>
                <a:ea typeface="+mn-ea"/>
              </a:rPr>
              <a:t>采购人在</a:t>
            </a:r>
            <a:r>
              <a:rPr lang="en-US" altLang="zh-CN" sz="1600" b="1" dirty="0">
                <a:solidFill>
                  <a:srgbClr val="2E2E2E"/>
                </a:solidFill>
                <a:latin typeface="+mn-ea"/>
                <a:ea typeface="+mn-ea"/>
              </a:rPr>
              <a:t>OA</a:t>
            </a:r>
            <a:r>
              <a:rPr lang="zh-CN" altLang="en-US" sz="1600" b="1" dirty="0">
                <a:solidFill>
                  <a:srgbClr val="2E2E2E"/>
                </a:solidFill>
                <a:latin typeface="+mn-ea"/>
                <a:ea typeface="+mn-ea"/>
              </a:rPr>
              <a:t>呈文申请</a:t>
            </a:r>
            <a:r>
              <a:rPr lang="zh-CN" altLang="en-US" sz="1600" b="1" dirty="0" smtClean="0">
                <a:solidFill>
                  <a:srgbClr val="2E2E2E"/>
                </a:solidFill>
                <a:latin typeface="+mn-ea"/>
                <a:ea typeface="+mn-ea"/>
              </a:rPr>
              <a:t>采购</a:t>
            </a:r>
            <a:endParaRPr lang="en-US" altLang="zh-CN" sz="1600" b="1" dirty="0">
              <a:solidFill>
                <a:srgbClr val="2E2E2E"/>
              </a:solidFill>
              <a:latin typeface="+mn-ea"/>
              <a:ea typeface="+mn-ea"/>
            </a:endParaRPr>
          </a:p>
          <a:p>
            <a:pPr algn="ctr">
              <a:lnSpc>
                <a:spcPct val="130000"/>
              </a:lnSpc>
              <a:spcBef>
                <a:spcPct val="0"/>
              </a:spcBef>
              <a:buClrTx/>
              <a:buSzTx/>
              <a:buFontTx/>
              <a:buNone/>
            </a:pPr>
            <a:endParaRPr lang="en-US" altLang="zh-CN" sz="1600" b="1" dirty="0">
              <a:solidFill>
                <a:srgbClr val="2E2E2E"/>
              </a:solidFill>
              <a:latin typeface="+mn-ea"/>
              <a:ea typeface="+mn-ea"/>
            </a:endParaRPr>
          </a:p>
        </p:txBody>
      </p:sp>
      <p:sp>
        <p:nvSpPr>
          <p:cNvPr id="16388" name="椭圆 24"/>
          <p:cNvSpPr>
            <a:spLocks noChangeArrowheads="1"/>
          </p:cNvSpPr>
          <p:nvPr/>
        </p:nvSpPr>
        <p:spPr bwMode="auto">
          <a:xfrm>
            <a:off x="492971" y="1700808"/>
            <a:ext cx="1928813" cy="1928813"/>
          </a:xfrm>
          <a:prstGeom prst="ellipse">
            <a:avLst/>
          </a:prstGeom>
          <a:solidFill>
            <a:srgbClr val="FFFFFF"/>
          </a:solidFill>
          <a:ln w="158750">
            <a:solidFill>
              <a:srgbClr val="5ACBCE"/>
            </a:solidFill>
            <a:round/>
            <a:headEnd/>
            <a:tailEnd/>
          </a:ln>
        </p:spPr>
        <p:txBody>
          <a:bodyPr lIns="0" tIns="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采购人填写</a:t>
            </a:r>
            <a:r>
              <a:rPr lang="en-US" altLang="zh-CN" sz="1600" b="1" dirty="0" smtClean="0">
                <a:solidFill>
                  <a:srgbClr val="2E2E2E"/>
                </a:solidFill>
                <a:latin typeface="+mn-ea"/>
                <a:ea typeface="+mn-ea"/>
              </a:rPr>
              <a:t>《</a:t>
            </a:r>
            <a:r>
              <a:rPr lang="zh-CN" altLang="zh-CN" sz="1600" b="1" dirty="0" smtClean="0">
                <a:solidFill>
                  <a:srgbClr val="2E2E2E"/>
                </a:solidFill>
                <a:latin typeface="+mn-ea"/>
                <a:ea typeface="+mn-ea"/>
              </a:rPr>
              <a:t>北京中医药大学</a:t>
            </a:r>
            <a:r>
              <a:rPr lang="zh-CN" altLang="zh-CN" sz="1600" b="1" dirty="0">
                <a:solidFill>
                  <a:srgbClr val="2E2E2E"/>
                </a:solidFill>
                <a:latin typeface="+mn-ea"/>
                <a:ea typeface="+mn-ea"/>
              </a:rPr>
              <a:t>管制类危险化学品申购表</a:t>
            </a:r>
            <a:r>
              <a:rPr lang="en-US" altLang="zh-CN" sz="1600" b="1" dirty="0" smtClean="0">
                <a:solidFill>
                  <a:srgbClr val="2E2E2E"/>
                </a:solidFill>
                <a:latin typeface="+mn-ea"/>
                <a:ea typeface="+mn-ea"/>
              </a:rPr>
              <a:t>》</a:t>
            </a:r>
            <a:r>
              <a:rPr lang="zh-CN" altLang="en-US" sz="1600" b="1" dirty="0" smtClean="0">
                <a:solidFill>
                  <a:srgbClr val="2E2E2E"/>
                </a:solidFill>
                <a:latin typeface="+mn-ea"/>
                <a:ea typeface="+mn-ea"/>
              </a:rPr>
              <a:t>、介绍信</a:t>
            </a:r>
            <a:endParaRPr lang="zh-CN" altLang="en-US" sz="1600" b="1" dirty="0">
              <a:solidFill>
                <a:srgbClr val="2E2E2E"/>
              </a:solidFill>
              <a:latin typeface="+mn-ea"/>
              <a:ea typeface="+mn-ea"/>
            </a:endParaRPr>
          </a:p>
        </p:txBody>
      </p:sp>
      <p:sp>
        <p:nvSpPr>
          <p:cNvPr id="16389" name="椭圆 13"/>
          <p:cNvSpPr>
            <a:spLocks noChangeArrowheads="1"/>
          </p:cNvSpPr>
          <p:nvPr/>
        </p:nvSpPr>
        <p:spPr bwMode="auto">
          <a:xfrm>
            <a:off x="6100712" y="1628800"/>
            <a:ext cx="2071688" cy="202406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None/>
            </a:pPr>
            <a:r>
              <a:rPr lang="zh-CN" altLang="en-US" sz="1600" b="1" dirty="0">
                <a:solidFill>
                  <a:srgbClr val="2E2E2E"/>
                </a:solidFill>
                <a:latin typeface="+mn-ea"/>
                <a:ea typeface="+mn-ea"/>
              </a:rPr>
              <a:t>相关部门及校领导审批</a:t>
            </a:r>
            <a:endParaRPr lang="en-US" altLang="zh-CN" sz="1600" b="1" dirty="0">
              <a:solidFill>
                <a:srgbClr val="2E2E2E"/>
              </a:solidFill>
              <a:latin typeface="+mn-ea"/>
              <a:ea typeface="+mn-ea"/>
            </a:endParaRPr>
          </a:p>
          <a:p>
            <a:pPr algn="ctr">
              <a:lnSpc>
                <a:spcPct val="130000"/>
              </a:lnSpc>
              <a:spcBef>
                <a:spcPct val="0"/>
              </a:spcBef>
              <a:buClrTx/>
              <a:buSzTx/>
              <a:buFontTx/>
              <a:buNone/>
            </a:pPr>
            <a:endParaRPr lang="en-US" altLang="zh-CN" sz="1600" b="1" dirty="0">
              <a:solidFill>
                <a:srgbClr val="2E2E2E"/>
              </a:solidFill>
              <a:latin typeface="+mn-ea"/>
              <a:ea typeface="+mn-ea"/>
            </a:endParaRPr>
          </a:p>
        </p:txBody>
      </p:sp>
      <p:sp>
        <p:nvSpPr>
          <p:cNvPr id="16390" name="椭圆 11"/>
          <p:cNvSpPr>
            <a:spLocks noChangeArrowheads="1"/>
          </p:cNvSpPr>
          <p:nvPr/>
        </p:nvSpPr>
        <p:spPr bwMode="auto">
          <a:xfrm>
            <a:off x="457547" y="4293096"/>
            <a:ext cx="1954213" cy="1952625"/>
          </a:xfrm>
          <a:prstGeom prst="ellipse">
            <a:avLst/>
          </a:prstGeom>
          <a:solidFill>
            <a:srgbClr val="FFFFFF"/>
          </a:solidFill>
          <a:ln w="158750">
            <a:solidFill>
              <a:srgbClr val="5ACBCE"/>
            </a:solidFill>
            <a:round/>
            <a:headEnd/>
            <a:tailEnd/>
          </a:ln>
        </p:spPr>
        <p:txBody>
          <a:bodyPr lIns="0" tIns="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smtClean="0">
                <a:solidFill>
                  <a:srgbClr val="2E2E2E"/>
                </a:solidFill>
                <a:latin typeface="+mn-ea"/>
                <a:ea typeface="+mn-ea"/>
              </a:rPr>
              <a:t>采购人到校办加盖介绍信公章，并领取法人证书、组织代码证</a:t>
            </a:r>
            <a:endParaRPr lang="en-US" altLang="zh-CN" sz="1600" b="1" dirty="0">
              <a:solidFill>
                <a:srgbClr val="2E2E2E"/>
              </a:solidFill>
              <a:latin typeface="+mn-ea"/>
              <a:ea typeface="+mn-ea"/>
            </a:endParaRPr>
          </a:p>
        </p:txBody>
      </p:sp>
      <p:sp>
        <p:nvSpPr>
          <p:cNvPr id="16391" name="半闭框 19"/>
          <p:cNvSpPr>
            <a:spLocks/>
          </p:cNvSpPr>
          <p:nvPr/>
        </p:nvSpPr>
        <p:spPr bwMode="auto">
          <a:xfrm rot="10800000">
            <a:off x="8069263" y="5362575"/>
            <a:ext cx="341312" cy="341313"/>
          </a:xfrm>
          <a:custGeom>
            <a:avLst/>
            <a:gdLst>
              <a:gd name="T0" fmla="*/ 0 w 341312"/>
              <a:gd name="T1" fmla="*/ 0 h 341312"/>
              <a:gd name="T2" fmla="*/ 341315 w 341312"/>
              <a:gd name="T3" fmla="*/ 0 h 341312"/>
              <a:gd name="T4" fmla="*/ 320294 w 341312"/>
              <a:gd name="T5" fmla="*/ 21021 h 341312"/>
              <a:gd name="T6" fmla="*/ 21021 w 341312"/>
              <a:gd name="T7" fmla="*/ 21021 h 341312"/>
              <a:gd name="T8" fmla="*/ 21021 w 341312"/>
              <a:gd name="T9" fmla="*/ 320327 h 341312"/>
              <a:gd name="T10" fmla="*/ 0 w 341312"/>
              <a:gd name="T11" fmla="*/ 341348 h 341312"/>
              <a:gd name="T12" fmla="*/ 0 w 341312"/>
              <a:gd name="T13" fmla="*/ 0 h 341312"/>
              <a:gd name="T14" fmla="*/ 0 60000 65536"/>
              <a:gd name="T15" fmla="*/ 0 60000 65536"/>
              <a:gd name="T16" fmla="*/ 0 60000 65536"/>
              <a:gd name="T17" fmla="*/ 0 60000 65536"/>
              <a:gd name="T18" fmla="*/ 0 60000 65536"/>
              <a:gd name="T19" fmla="*/ 0 60000 65536"/>
              <a:gd name="T20" fmla="*/ 0 60000 65536"/>
              <a:gd name="T21" fmla="*/ 0 w 341312"/>
              <a:gd name="T22" fmla="*/ 0 h 341312"/>
              <a:gd name="T23" fmla="*/ 341312 w 341312"/>
              <a:gd name="T24" fmla="*/ 341312 h 341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1312" h="341312">
                <a:moveTo>
                  <a:pt x="0" y="0"/>
                </a:moveTo>
                <a:lnTo>
                  <a:pt x="341312" y="0"/>
                </a:lnTo>
                <a:lnTo>
                  <a:pt x="320291" y="21021"/>
                </a:lnTo>
                <a:lnTo>
                  <a:pt x="21021" y="21021"/>
                </a:lnTo>
                <a:lnTo>
                  <a:pt x="21021" y="320291"/>
                </a:lnTo>
                <a:lnTo>
                  <a:pt x="0" y="341312"/>
                </a:lnTo>
                <a:lnTo>
                  <a:pt x="0" y="0"/>
                </a:lnTo>
                <a:close/>
              </a:path>
            </a:pathLst>
          </a:custGeom>
          <a:solidFill>
            <a:srgbClr val="F8857C"/>
          </a:solidFill>
          <a:ln>
            <a:noFill/>
          </a:ln>
          <a:extLst>
            <a:ext uri="{91240B29-F687-4F45-9708-019B960494DF}">
              <a14:hiddenLine xmlns:a14="http://schemas.microsoft.com/office/drawing/2010/main" w="9525">
                <a:solidFill>
                  <a:srgbClr val="000000"/>
                </a:solidFill>
                <a:round/>
                <a:headEnd/>
                <a:tailEnd/>
              </a14:hiddenLine>
            </a:ext>
          </a:extLst>
        </p:spPr>
        <p:txBody>
          <a:bodyPr tIns="0" bIns="0" anchor="ctr"/>
          <a:lstStyle/>
          <a:p>
            <a:endParaRPr lang="zh-CN" altLang="en-US"/>
          </a:p>
        </p:txBody>
      </p:sp>
      <p:sp>
        <p:nvSpPr>
          <p:cNvPr id="16394" name="椭圆 13"/>
          <p:cNvSpPr>
            <a:spLocks noChangeArrowheads="1"/>
          </p:cNvSpPr>
          <p:nvPr/>
        </p:nvSpPr>
        <p:spPr bwMode="auto">
          <a:xfrm>
            <a:off x="3291260" y="4244182"/>
            <a:ext cx="1928812" cy="1928812"/>
          </a:xfrm>
          <a:prstGeom prst="ellipse">
            <a:avLst/>
          </a:prstGeom>
          <a:solidFill>
            <a:srgbClr val="FFFFFF"/>
          </a:solidFill>
          <a:ln w="158750">
            <a:solidFill>
              <a:srgbClr val="5ACBCE"/>
            </a:solidFill>
            <a:round/>
            <a:headEnd/>
            <a:tailEnd/>
          </a:ln>
        </p:spPr>
        <p:txBody>
          <a:bodyPr lIns="0" tIns="396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a:lnSpc>
                <a:spcPct val="130000"/>
              </a:lnSpc>
              <a:spcBef>
                <a:spcPct val="0"/>
              </a:spcBef>
              <a:buClrTx/>
              <a:buSzTx/>
              <a:buFontTx/>
              <a:buNone/>
            </a:pPr>
            <a:r>
              <a:rPr lang="zh-CN" altLang="en-US" sz="1600" b="1" dirty="0">
                <a:solidFill>
                  <a:srgbClr val="2E2E2E"/>
                </a:solidFill>
                <a:latin typeface="+mn-ea"/>
                <a:ea typeface="+mn-ea"/>
              </a:rPr>
              <a:t>采购</a:t>
            </a:r>
            <a:r>
              <a:rPr lang="zh-CN" altLang="en-US" sz="1600" b="1" dirty="0" smtClean="0">
                <a:solidFill>
                  <a:srgbClr val="2E2E2E"/>
                </a:solidFill>
                <a:latin typeface="+mn-ea"/>
                <a:ea typeface="+mn-ea"/>
              </a:rPr>
              <a:t>人自行采购物品</a:t>
            </a:r>
            <a:endParaRPr lang="en-US" altLang="zh-CN" sz="1600" b="1" dirty="0">
              <a:solidFill>
                <a:srgbClr val="2E2E2E"/>
              </a:solidFill>
              <a:latin typeface="+mn-ea"/>
              <a:ea typeface="+mn-ea"/>
            </a:endParaRPr>
          </a:p>
        </p:txBody>
      </p:sp>
      <p:cxnSp>
        <p:nvCxnSpPr>
          <p:cNvPr id="15" name="直接箭头连接符 14"/>
          <p:cNvCxnSpPr>
            <a:stCxn id="16388" idx="6"/>
            <a:endCxn id="16387" idx="2"/>
          </p:cNvCxnSpPr>
          <p:nvPr/>
        </p:nvCxnSpPr>
        <p:spPr>
          <a:xfrm>
            <a:off x="2421784" y="2665215"/>
            <a:ext cx="782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16387" idx="6"/>
            <a:endCxn id="16389" idx="2"/>
          </p:cNvCxnSpPr>
          <p:nvPr/>
        </p:nvCxnSpPr>
        <p:spPr>
          <a:xfrm flipV="1">
            <a:off x="5276106" y="2640831"/>
            <a:ext cx="824606" cy="2438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7136556" y="3652862"/>
            <a:ext cx="0" cy="333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434653" y="3962400"/>
            <a:ext cx="570190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1434653" y="3970338"/>
            <a:ext cx="0" cy="2952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04" name="椭圆 24"/>
          <p:cNvSpPr>
            <a:spLocks noChangeArrowheads="1"/>
          </p:cNvSpPr>
          <p:nvPr/>
        </p:nvSpPr>
        <p:spPr bwMode="auto">
          <a:xfrm>
            <a:off x="6171579" y="4221088"/>
            <a:ext cx="1928813" cy="1928812"/>
          </a:xfrm>
          <a:prstGeom prst="ellipse">
            <a:avLst/>
          </a:prstGeom>
          <a:solidFill>
            <a:srgbClr val="FFFFFF"/>
          </a:solidFill>
          <a:ln w="158750">
            <a:solidFill>
              <a:srgbClr val="5ACBCE"/>
            </a:solidFill>
            <a:round/>
            <a:headEnd/>
            <a:tailEnd/>
          </a:ln>
        </p:spPr>
        <p:txBody>
          <a:bodyPr lIns="0" tIns="288000" rIns="0" bIns="0"/>
          <a:lstStyle>
            <a:lvl1pPr eaLnBrk="0" hangingPunct="0">
              <a:spcBef>
                <a:spcPct val="20000"/>
              </a:spcBef>
              <a:buClr>
                <a:schemeClr val="accent1"/>
              </a:buClr>
              <a:buSzPct val="100000"/>
              <a:buFont typeface="Symbol" pitchFamily="18" charset="2"/>
              <a:buChar char=""/>
              <a:defRPr sz="2400">
                <a:solidFill>
                  <a:schemeClr val="tx2"/>
                </a:solidFill>
                <a:latin typeface="Candara" pitchFamily="34" charset="0"/>
                <a:ea typeface="华文楷体" pitchFamily="2" charset="-122"/>
              </a:defRPr>
            </a:lvl1pPr>
            <a:lvl2pPr marL="742950" indent="-285750" eaLnBrk="0" hangingPunct="0">
              <a:spcBef>
                <a:spcPct val="20000"/>
              </a:spcBef>
              <a:buClr>
                <a:schemeClr val="accent1"/>
              </a:buClr>
              <a:buSzPct val="100000"/>
              <a:buFont typeface="Symbol" pitchFamily="18" charset="2"/>
              <a:buChar char=""/>
              <a:defRPr sz="2200">
                <a:solidFill>
                  <a:schemeClr val="tx2"/>
                </a:solidFill>
                <a:latin typeface="Candara" pitchFamily="34" charset="0"/>
                <a:ea typeface="华文楷体" pitchFamily="2" charset="-122"/>
              </a:defRPr>
            </a:lvl2pPr>
            <a:lvl3pPr marL="11430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3pPr>
            <a:lvl4pPr marL="1600200" indent="-228600" eaLnBrk="0" hangingPunct="0">
              <a:spcBef>
                <a:spcPct val="20000"/>
              </a:spcBef>
              <a:buClr>
                <a:schemeClr val="accent1"/>
              </a:buClr>
              <a:buSzPct val="100000"/>
              <a:buFont typeface="Symbol" pitchFamily="18" charset="2"/>
              <a:buChar char=""/>
              <a:defRPr sz="2000">
                <a:solidFill>
                  <a:schemeClr val="tx2"/>
                </a:solidFill>
                <a:latin typeface="Candara" pitchFamily="34" charset="0"/>
                <a:ea typeface="华文楷体" pitchFamily="2" charset="-122"/>
              </a:defRPr>
            </a:lvl4pPr>
            <a:lvl5pPr marL="2057400" indent="-228600" eaLnBrk="0" hangingPunct="0">
              <a:spcBef>
                <a:spcPct val="20000"/>
              </a:spcBef>
              <a:buClr>
                <a:schemeClr val="accent1"/>
              </a:buClr>
              <a:buSzPct val="100000"/>
              <a:buFont typeface="Symbol" pitchFamily="18" charset="2"/>
              <a:buChar char=""/>
              <a:defRPr sz="1600">
                <a:solidFill>
                  <a:schemeClr val="tx2"/>
                </a:solidFill>
                <a:latin typeface="Candara" pitchFamily="34" charset="0"/>
                <a:ea typeface="华文楷体" pitchFamily="2" charset="-122"/>
              </a:defRPr>
            </a:lvl5pPr>
            <a:lvl6pPr marL="25146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6pPr>
            <a:lvl7pPr marL="29718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7pPr>
            <a:lvl8pPr marL="34290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8pPr>
            <a:lvl9pPr marL="3886200" indent="-228600" eaLnBrk="0" fontAlgn="base" hangingPunct="0">
              <a:spcBef>
                <a:spcPct val="20000"/>
              </a:spcBef>
              <a:spcAft>
                <a:spcPct val="0"/>
              </a:spcAft>
              <a:buClr>
                <a:schemeClr val="accent1"/>
              </a:buClr>
              <a:buSzPct val="100000"/>
              <a:buFont typeface="Symbol" pitchFamily="18" charset="2"/>
              <a:buChar char=""/>
              <a:defRPr sz="1600">
                <a:solidFill>
                  <a:schemeClr val="tx2"/>
                </a:solidFill>
                <a:latin typeface="Candara" pitchFamily="34" charset="0"/>
                <a:ea typeface="华文楷体" pitchFamily="2" charset="-122"/>
              </a:defRPr>
            </a:lvl9pPr>
          </a:lstStyle>
          <a:p>
            <a:pPr algn="ctr" eaLnBrk="1" hangingPunct="1">
              <a:lnSpc>
                <a:spcPct val="130000"/>
              </a:lnSpc>
              <a:buFontTx/>
              <a:buNone/>
            </a:pPr>
            <a:r>
              <a:rPr lang="zh-CN" altLang="en-US" sz="1600" b="1" dirty="0">
                <a:solidFill>
                  <a:srgbClr val="2E2E2E"/>
                </a:solidFill>
                <a:latin typeface="+mn-ea"/>
              </a:rPr>
              <a:t>采购</a:t>
            </a:r>
            <a:r>
              <a:rPr lang="zh-CN" altLang="en-US" sz="1600" b="1" dirty="0" smtClean="0">
                <a:solidFill>
                  <a:srgbClr val="2E2E2E"/>
                </a:solidFill>
                <a:latin typeface="+mn-ea"/>
              </a:rPr>
              <a:t>人携带相关材料到财务</a:t>
            </a:r>
            <a:r>
              <a:rPr lang="zh-CN" altLang="en-US" sz="1600" b="1" dirty="0">
                <a:solidFill>
                  <a:srgbClr val="2E2E2E"/>
                </a:solidFill>
                <a:latin typeface="+mn-ea"/>
              </a:rPr>
              <a:t>处报销</a:t>
            </a:r>
          </a:p>
        </p:txBody>
      </p:sp>
      <p:cxnSp>
        <p:nvCxnSpPr>
          <p:cNvPr id="30" name="直接箭头连接符 29"/>
          <p:cNvCxnSpPr/>
          <p:nvPr/>
        </p:nvCxnSpPr>
        <p:spPr>
          <a:xfrm>
            <a:off x="2421784" y="5208588"/>
            <a:ext cx="782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a:off x="5301534" y="5208588"/>
            <a:ext cx="7826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3730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476672"/>
            <a:ext cx="8352929" cy="6120680"/>
          </a:xfrm>
        </p:spPr>
        <p:txBody>
          <a:bodyPr>
            <a:normAutofit fontScale="85000" lnSpcReduction="10000"/>
          </a:bodyPr>
          <a:lstStyle/>
          <a:p>
            <a:pPr marL="0" indent="0">
              <a:lnSpc>
                <a:spcPts val="4320"/>
              </a:lnSpc>
              <a:buNone/>
            </a:pPr>
            <a:r>
              <a:rPr lang="zh-CN" altLang="en-US" sz="3600" b="1" dirty="0" smtClean="0"/>
              <a:t>（三）</a:t>
            </a:r>
            <a:r>
              <a:rPr lang="zh-CN" altLang="en-US" sz="3600" b="1" dirty="0"/>
              <a:t>变更</a:t>
            </a:r>
            <a:r>
              <a:rPr lang="zh-CN" altLang="en-US" sz="3600" b="1" dirty="0" smtClean="0"/>
              <a:t>采购</a:t>
            </a:r>
            <a:r>
              <a:rPr lang="zh-CN" altLang="en-US" sz="3600" b="1" dirty="0"/>
              <a:t>方式</a:t>
            </a:r>
            <a:endParaRPr lang="en-US" altLang="zh-CN" sz="3600" b="1" dirty="0"/>
          </a:p>
          <a:p>
            <a:pPr marL="0" indent="0">
              <a:lnSpc>
                <a:spcPts val="4320"/>
              </a:lnSpc>
              <a:buNone/>
            </a:pPr>
            <a:r>
              <a:rPr lang="zh-CN" altLang="en-US" sz="3200" dirty="0" smtClean="0"/>
              <a:t>       如采购项目有特殊情况，需要变更采购方式的，需在采购立项时一并申请，填写</a:t>
            </a:r>
            <a:r>
              <a:rPr lang="en-US" altLang="zh-CN" sz="3200" dirty="0" smtClean="0"/>
              <a:t>《</a:t>
            </a:r>
            <a:r>
              <a:rPr lang="zh-CN" altLang="en-US" sz="3200" dirty="0" smtClean="0"/>
              <a:t>变更政府采购方式申请表</a:t>
            </a:r>
            <a:r>
              <a:rPr lang="en-US" altLang="zh-CN" sz="3200" dirty="0" smtClean="0"/>
              <a:t>》</a:t>
            </a:r>
            <a:r>
              <a:rPr lang="zh-CN" altLang="en-US" sz="3200" dirty="0" smtClean="0"/>
              <a:t>，</a:t>
            </a:r>
            <a:r>
              <a:rPr lang="zh-CN" altLang="en-US" sz="3200" dirty="0"/>
              <a:t>写</a:t>
            </a:r>
            <a:r>
              <a:rPr lang="zh-CN" altLang="en-US" sz="3200" dirty="0" smtClean="0"/>
              <a:t>明申请变更的</a:t>
            </a:r>
            <a:r>
              <a:rPr lang="zh-CN" altLang="en-US" sz="3200" dirty="0"/>
              <a:t>原因，经</a:t>
            </a:r>
            <a:r>
              <a:rPr lang="zh-CN" altLang="en-US" sz="3200" dirty="0" smtClean="0"/>
              <a:t>批准后方可实施。</a:t>
            </a:r>
            <a:endParaRPr lang="en-US" altLang="zh-CN" sz="3200" dirty="0" smtClean="0"/>
          </a:p>
          <a:p>
            <a:pPr marL="0" indent="0">
              <a:lnSpc>
                <a:spcPts val="4320"/>
              </a:lnSpc>
              <a:buNone/>
            </a:pPr>
            <a:r>
              <a:rPr lang="en-US" altLang="zh-CN" sz="3200" dirty="0"/>
              <a:t> </a:t>
            </a:r>
            <a:r>
              <a:rPr lang="en-US" altLang="zh-CN" sz="3200" dirty="0" smtClean="0"/>
              <a:t>     </a:t>
            </a:r>
            <a:r>
              <a:rPr lang="zh-CN" altLang="en-US" sz="3200" dirty="0" smtClean="0"/>
              <a:t>采购预算金额在</a:t>
            </a:r>
            <a:r>
              <a:rPr lang="en-US" altLang="zh-CN" sz="3200" dirty="0" smtClean="0"/>
              <a:t>100</a:t>
            </a:r>
            <a:r>
              <a:rPr lang="zh-CN" altLang="en-US" sz="3200" dirty="0" smtClean="0"/>
              <a:t>万元人民币以下的采购项目，经资产管理处确定，报主管校领导批准后执行；采购预算金额在</a:t>
            </a:r>
            <a:r>
              <a:rPr lang="en-US" altLang="zh-CN" sz="3200" dirty="0" smtClean="0"/>
              <a:t>100</a:t>
            </a:r>
            <a:r>
              <a:rPr lang="zh-CN" altLang="en-US" sz="3200" dirty="0" smtClean="0"/>
              <a:t>万元（含）人民币以上的，应报学校招标采购领导小组批准后执行；采购预算金额在</a:t>
            </a:r>
            <a:r>
              <a:rPr lang="en-US" altLang="zh-CN" sz="3200" dirty="0" smtClean="0"/>
              <a:t>200</a:t>
            </a:r>
            <a:r>
              <a:rPr lang="zh-CN" altLang="en-US" sz="3200" dirty="0" smtClean="0"/>
              <a:t>万元（含）人民币以上的，须报财政部批准后执行。</a:t>
            </a:r>
            <a:endParaRPr lang="en-US" altLang="zh-CN" sz="3200" dirty="0"/>
          </a:p>
        </p:txBody>
      </p:sp>
    </p:spTree>
    <p:extLst>
      <p:ext uri="{BB962C8B-B14F-4D97-AF65-F5344CB8AC3E}">
        <p14:creationId xmlns:p14="http://schemas.microsoft.com/office/powerpoint/2010/main" val="994542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340768"/>
            <a:ext cx="8640959" cy="4785395"/>
          </a:xfrm>
        </p:spPr>
        <p:txBody>
          <a:bodyPr>
            <a:normAutofit/>
          </a:bodyPr>
          <a:lstStyle/>
          <a:p>
            <a:pPr marL="0" indent="0">
              <a:lnSpc>
                <a:spcPts val="4000"/>
              </a:lnSpc>
              <a:buNone/>
            </a:pPr>
            <a:r>
              <a:rPr lang="zh-CN" altLang="en-US" sz="2800" dirty="0" smtClean="0"/>
              <a:t>（一）招标采购领导小组：领导学校招标采购工作。</a:t>
            </a:r>
            <a:endParaRPr lang="en-US" altLang="zh-CN" sz="2800" dirty="0" smtClean="0"/>
          </a:p>
          <a:p>
            <a:pPr marL="0" indent="0">
              <a:lnSpc>
                <a:spcPts val="4000"/>
              </a:lnSpc>
              <a:buNone/>
            </a:pPr>
            <a:r>
              <a:rPr lang="zh-CN" altLang="en-US" sz="2800" dirty="0" smtClean="0"/>
              <a:t>（二）资产管理处：招标采购工作归口管理部门，组织学校各类招标采购工作。</a:t>
            </a:r>
            <a:endParaRPr lang="en-US" altLang="zh-CN" sz="2800" dirty="0" smtClean="0"/>
          </a:p>
          <a:p>
            <a:pPr marL="0" indent="0">
              <a:lnSpc>
                <a:spcPts val="4000"/>
              </a:lnSpc>
              <a:buNone/>
            </a:pPr>
            <a:r>
              <a:rPr lang="zh-CN" altLang="en-US" sz="2800" dirty="0" smtClean="0"/>
              <a:t>（三）采购需求部门或项目实施部门：采购立项申请、编制采购需求、采购合同的履行与验收。</a:t>
            </a:r>
            <a:endParaRPr lang="en-US" altLang="zh-CN" sz="2800" dirty="0" smtClean="0"/>
          </a:p>
          <a:p>
            <a:pPr marL="0" indent="0">
              <a:lnSpc>
                <a:spcPts val="4000"/>
              </a:lnSpc>
              <a:buNone/>
            </a:pPr>
            <a:r>
              <a:rPr lang="zh-CN" altLang="en-US" sz="2800" dirty="0" smtClean="0"/>
              <a:t>（四）财务处：采购预算管理和资金支付。</a:t>
            </a:r>
            <a:endParaRPr lang="en-US" altLang="zh-CN" sz="2800" dirty="0" smtClean="0"/>
          </a:p>
          <a:p>
            <a:pPr marL="0" indent="0">
              <a:lnSpc>
                <a:spcPts val="4000"/>
              </a:lnSpc>
              <a:buNone/>
            </a:pPr>
            <a:r>
              <a:rPr lang="zh-CN" altLang="en-US" sz="2800" dirty="0" smtClean="0"/>
              <a:t>（五）审计处：对招标采购工作进行审计。</a:t>
            </a:r>
            <a:endParaRPr lang="en-US" altLang="zh-CN" sz="2800" dirty="0" smtClean="0"/>
          </a:p>
          <a:p>
            <a:pPr marL="0" indent="0">
              <a:lnSpc>
                <a:spcPts val="4000"/>
              </a:lnSpc>
              <a:buNone/>
            </a:pPr>
            <a:r>
              <a:rPr lang="zh-CN" altLang="en-US" sz="2800" dirty="0" smtClean="0"/>
              <a:t>（六）监察处：对招标采购工作进行监督。</a:t>
            </a:r>
            <a:endParaRPr lang="zh-CN" altLang="en-US" sz="2800" dirty="0"/>
          </a:p>
        </p:txBody>
      </p:sp>
      <p:sp>
        <p:nvSpPr>
          <p:cNvPr id="3" name="标题 2"/>
          <p:cNvSpPr>
            <a:spLocks noGrp="1"/>
          </p:cNvSpPr>
          <p:nvPr>
            <p:ph type="title"/>
          </p:nvPr>
        </p:nvSpPr>
        <p:spPr/>
        <p:txBody>
          <a:bodyPr/>
          <a:lstStyle/>
          <a:p>
            <a:r>
              <a:rPr lang="zh-CN" altLang="en-US" dirty="0" smtClean="0"/>
              <a:t>二、组织机构</a:t>
            </a:r>
            <a:endParaRPr lang="zh-CN" altLang="en-US" dirty="0"/>
          </a:p>
        </p:txBody>
      </p:sp>
    </p:spTree>
    <p:extLst>
      <p:ext uri="{BB962C8B-B14F-4D97-AF65-F5344CB8AC3E}">
        <p14:creationId xmlns:p14="http://schemas.microsoft.com/office/powerpoint/2010/main" val="18674039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476672"/>
            <a:ext cx="7992888" cy="6048672"/>
          </a:xfrm>
        </p:spPr>
        <p:txBody>
          <a:bodyPr>
            <a:normAutofit/>
          </a:bodyPr>
          <a:lstStyle/>
          <a:p>
            <a:pPr marL="0" indent="0">
              <a:lnSpc>
                <a:spcPts val="4000"/>
              </a:lnSpc>
              <a:buNone/>
            </a:pPr>
            <a:r>
              <a:rPr lang="en-US" altLang="zh-CN" sz="2200" dirty="0" smtClean="0"/>
              <a:t>      </a:t>
            </a:r>
            <a:endParaRPr lang="en-US" altLang="zh-CN" sz="2200" dirty="0"/>
          </a:p>
        </p:txBody>
      </p:sp>
      <p:graphicFrame>
        <p:nvGraphicFramePr>
          <p:cNvPr id="3" name="表格 2"/>
          <p:cNvGraphicFramePr>
            <a:graphicFrameLocks noGrp="1"/>
          </p:cNvGraphicFramePr>
          <p:nvPr>
            <p:extLst>
              <p:ext uri="{D42A27DB-BD31-4B8C-83A1-F6EECF244321}">
                <p14:modId xmlns:p14="http://schemas.microsoft.com/office/powerpoint/2010/main" val="3088948558"/>
              </p:ext>
            </p:extLst>
          </p:nvPr>
        </p:nvGraphicFramePr>
        <p:xfrm>
          <a:off x="395536" y="836712"/>
          <a:ext cx="8352928" cy="5895282"/>
        </p:xfrm>
        <a:graphic>
          <a:graphicData uri="http://schemas.openxmlformats.org/drawingml/2006/table">
            <a:tbl>
              <a:tblPr firstRow="1" firstCol="1" bandRow="1">
                <a:tableStyleId>{5C22544A-7EE6-4342-B048-85BDC9FD1C3A}</a:tableStyleId>
              </a:tblPr>
              <a:tblGrid>
                <a:gridCol w="2638475">
                  <a:extLst>
                    <a:ext uri="{9D8B030D-6E8A-4147-A177-3AD203B41FA5}">
                      <a16:colId xmlns:a16="http://schemas.microsoft.com/office/drawing/2014/main" xmlns="" val="20000"/>
                    </a:ext>
                  </a:extLst>
                </a:gridCol>
                <a:gridCol w="1537989">
                  <a:extLst>
                    <a:ext uri="{9D8B030D-6E8A-4147-A177-3AD203B41FA5}">
                      <a16:colId xmlns:a16="http://schemas.microsoft.com/office/drawing/2014/main" xmlns="" val="20001"/>
                    </a:ext>
                  </a:extLst>
                </a:gridCol>
                <a:gridCol w="1151239">
                  <a:extLst>
                    <a:ext uri="{9D8B030D-6E8A-4147-A177-3AD203B41FA5}">
                      <a16:colId xmlns:a16="http://schemas.microsoft.com/office/drawing/2014/main" xmlns="" val="20002"/>
                    </a:ext>
                  </a:extLst>
                </a:gridCol>
                <a:gridCol w="360929">
                  <a:extLst>
                    <a:ext uri="{9D8B030D-6E8A-4147-A177-3AD203B41FA5}">
                      <a16:colId xmlns:a16="http://schemas.microsoft.com/office/drawing/2014/main" xmlns="" val="20003"/>
                    </a:ext>
                  </a:extLst>
                </a:gridCol>
                <a:gridCol w="1368152">
                  <a:extLst>
                    <a:ext uri="{9D8B030D-6E8A-4147-A177-3AD203B41FA5}">
                      <a16:colId xmlns:a16="http://schemas.microsoft.com/office/drawing/2014/main" xmlns="" val="20004"/>
                    </a:ext>
                  </a:extLst>
                </a:gridCol>
                <a:gridCol w="1296144">
                  <a:extLst>
                    <a:ext uri="{9D8B030D-6E8A-4147-A177-3AD203B41FA5}">
                      <a16:colId xmlns:a16="http://schemas.microsoft.com/office/drawing/2014/main" xmlns="" val="20005"/>
                    </a:ext>
                  </a:extLst>
                </a:gridCol>
              </a:tblGrid>
              <a:tr h="432048">
                <a:tc>
                  <a:txBody>
                    <a:bodyPr/>
                    <a:lstStyle/>
                    <a:p>
                      <a:pPr algn="ctr">
                        <a:lnSpc>
                          <a:spcPts val="1500"/>
                        </a:lnSpc>
                        <a:spcAft>
                          <a:spcPts val="0"/>
                        </a:spcAft>
                      </a:pPr>
                      <a:r>
                        <a:rPr lang="zh-CN" sz="1200" kern="100" dirty="0">
                          <a:effectLst/>
                        </a:rPr>
                        <a:t>单位名称</a:t>
                      </a:r>
                      <a:endParaRPr lang="zh-CN" sz="1200" kern="100" dirty="0">
                        <a:effectLst/>
                        <a:latin typeface="Calibri"/>
                        <a:ea typeface="宋体"/>
                        <a:cs typeface="黑体"/>
                      </a:endParaRPr>
                    </a:p>
                  </a:txBody>
                  <a:tcPr marL="30052" marR="30052" marT="0" marB="0" anchor="ctr"/>
                </a:tc>
                <a:tc gridSpan="5">
                  <a:txBody>
                    <a:bodyPr/>
                    <a:lstStyle/>
                    <a:p>
                      <a:pPr algn="ctr">
                        <a:lnSpc>
                          <a:spcPts val="1500"/>
                        </a:lnSpc>
                        <a:spcAft>
                          <a:spcPts val="0"/>
                        </a:spcAft>
                      </a:pPr>
                      <a:r>
                        <a:rPr lang="en-US" sz="1200" kern="100" dirty="0">
                          <a:effectLst/>
                        </a:rPr>
                        <a:t> </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0"/>
                  </a:ext>
                </a:extLst>
              </a:tr>
              <a:tr h="432048">
                <a:tc>
                  <a:txBody>
                    <a:bodyPr/>
                    <a:lstStyle/>
                    <a:p>
                      <a:pPr algn="ctr">
                        <a:lnSpc>
                          <a:spcPts val="1500"/>
                        </a:lnSpc>
                        <a:spcAft>
                          <a:spcPts val="0"/>
                        </a:spcAft>
                      </a:pPr>
                      <a:r>
                        <a:rPr lang="zh-CN" sz="1200" kern="100" dirty="0">
                          <a:effectLst/>
                        </a:rPr>
                        <a:t>项目名称</a:t>
                      </a:r>
                      <a:endParaRPr lang="zh-CN" sz="1200" kern="100" dirty="0">
                        <a:effectLst/>
                        <a:latin typeface="Calibri"/>
                        <a:ea typeface="宋体"/>
                        <a:cs typeface="黑体"/>
                      </a:endParaRPr>
                    </a:p>
                  </a:txBody>
                  <a:tcPr marL="30052" marR="30052" marT="0" marB="0" anchor="ctr"/>
                </a:tc>
                <a:tc gridSpan="5">
                  <a:txBody>
                    <a:bodyPr/>
                    <a:lstStyle/>
                    <a:p>
                      <a:pPr algn="ctr">
                        <a:lnSpc>
                          <a:spcPts val="1500"/>
                        </a:lnSpc>
                        <a:spcAft>
                          <a:spcPts val="0"/>
                        </a:spcAft>
                      </a:pPr>
                      <a:r>
                        <a:rPr lang="en-US" sz="1200" kern="100" dirty="0">
                          <a:effectLst/>
                        </a:rPr>
                        <a:t> </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1"/>
                  </a:ext>
                </a:extLst>
              </a:tr>
              <a:tr h="587315">
                <a:tc>
                  <a:txBody>
                    <a:bodyPr/>
                    <a:lstStyle/>
                    <a:p>
                      <a:pPr algn="ctr">
                        <a:lnSpc>
                          <a:spcPts val="1500"/>
                        </a:lnSpc>
                        <a:spcAft>
                          <a:spcPts val="0"/>
                        </a:spcAft>
                      </a:pPr>
                      <a:r>
                        <a:rPr lang="zh-CN" sz="1200" kern="100">
                          <a:effectLst/>
                        </a:rPr>
                        <a:t>采购预算</a:t>
                      </a:r>
                      <a:r>
                        <a:rPr lang="en-US" sz="1200" kern="100">
                          <a:effectLst/>
                        </a:rPr>
                        <a:t/>
                      </a:r>
                      <a:br>
                        <a:rPr lang="en-US" sz="1200" kern="100">
                          <a:effectLst/>
                        </a:rPr>
                      </a:br>
                      <a:r>
                        <a:rPr lang="zh-CN" sz="1200" kern="100">
                          <a:effectLst/>
                        </a:rPr>
                        <a:t>（万元）</a:t>
                      </a:r>
                      <a:endParaRPr lang="zh-CN" sz="1200" kern="100">
                        <a:effectLst/>
                        <a:latin typeface="Calibri"/>
                        <a:ea typeface="宋体"/>
                        <a:cs typeface="黑体"/>
                      </a:endParaRPr>
                    </a:p>
                  </a:txBody>
                  <a:tcPr marL="30052" marR="30052" marT="0" marB="0" anchor="ctr"/>
                </a:tc>
                <a:tc gridSpan="5">
                  <a:txBody>
                    <a:bodyPr/>
                    <a:lstStyle/>
                    <a:p>
                      <a:pPr algn="ctr">
                        <a:lnSpc>
                          <a:spcPts val="1500"/>
                        </a:lnSpc>
                        <a:spcAft>
                          <a:spcPts val="0"/>
                        </a:spcAft>
                      </a:pPr>
                      <a:r>
                        <a:rPr lang="en-US" sz="1200" kern="100" dirty="0">
                          <a:effectLst/>
                        </a:rPr>
                        <a:t> </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2"/>
                  </a:ext>
                </a:extLst>
              </a:tr>
              <a:tr h="433615">
                <a:tc>
                  <a:txBody>
                    <a:bodyPr/>
                    <a:lstStyle/>
                    <a:p>
                      <a:pPr algn="ctr">
                        <a:lnSpc>
                          <a:spcPts val="1500"/>
                        </a:lnSpc>
                        <a:spcAft>
                          <a:spcPts val="0"/>
                        </a:spcAft>
                      </a:pPr>
                      <a:r>
                        <a:rPr lang="zh-CN" sz="1200" kern="100">
                          <a:effectLst/>
                        </a:rPr>
                        <a:t>采购类别</a:t>
                      </a:r>
                      <a:endParaRPr lang="zh-CN" sz="1200" kern="100">
                        <a:effectLst/>
                        <a:latin typeface="Calibri"/>
                        <a:ea typeface="宋体"/>
                        <a:cs typeface="黑体"/>
                      </a:endParaRPr>
                    </a:p>
                  </a:txBody>
                  <a:tcPr marL="30052" marR="30052" marT="0" marB="0" anchor="ctr"/>
                </a:tc>
                <a:tc gridSpan="2">
                  <a:txBody>
                    <a:bodyPr/>
                    <a:lstStyle/>
                    <a:p>
                      <a:pPr algn="ctr">
                        <a:lnSpc>
                          <a:spcPts val="1500"/>
                        </a:lnSpc>
                        <a:spcAft>
                          <a:spcPts val="0"/>
                        </a:spcAft>
                      </a:pPr>
                      <a:r>
                        <a:rPr lang="zh-CN" sz="1200" kern="100" dirty="0">
                          <a:effectLst/>
                        </a:rPr>
                        <a:t>货物</a:t>
                      </a:r>
                      <a:r>
                        <a:rPr lang="en-US" sz="1200" kern="100" dirty="0">
                          <a:effectLst/>
                        </a:rPr>
                        <a:t>☐</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gridSpan="3">
                  <a:txBody>
                    <a:bodyPr/>
                    <a:lstStyle/>
                    <a:p>
                      <a:pPr algn="ctr">
                        <a:lnSpc>
                          <a:spcPts val="1500"/>
                        </a:lnSpc>
                        <a:spcAft>
                          <a:spcPts val="0"/>
                        </a:spcAft>
                      </a:pPr>
                      <a:r>
                        <a:rPr lang="zh-CN" sz="1200" kern="100" dirty="0">
                          <a:effectLst/>
                        </a:rPr>
                        <a:t>服务</a:t>
                      </a:r>
                      <a:r>
                        <a:rPr lang="en-US" sz="1200" kern="100" dirty="0">
                          <a:effectLst/>
                        </a:rPr>
                        <a:t>☐</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3"/>
                  </a:ext>
                </a:extLst>
              </a:tr>
              <a:tr h="1678503">
                <a:tc>
                  <a:txBody>
                    <a:bodyPr/>
                    <a:lstStyle/>
                    <a:p>
                      <a:pPr algn="ctr">
                        <a:lnSpc>
                          <a:spcPts val="1500"/>
                        </a:lnSpc>
                        <a:spcAft>
                          <a:spcPts val="0"/>
                        </a:spcAft>
                      </a:pPr>
                      <a:r>
                        <a:rPr lang="zh-CN" sz="1200" kern="100" dirty="0">
                          <a:effectLst/>
                        </a:rPr>
                        <a:t>采购设备</a:t>
                      </a:r>
                    </a:p>
                    <a:p>
                      <a:pPr algn="ctr">
                        <a:lnSpc>
                          <a:spcPts val="1500"/>
                        </a:lnSpc>
                        <a:spcAft>
                          <a:spcPts val="0"/>
                        </a:spcAft>
                      </a:pPr>
                      <a:r>
                        <a:rPr lang="zh-CN" sz="1200" kern="100" dirty="0">
                          <a:effectLst/>
                        </a:rPr>
                        <a:t>或服务内容</a:t>
                      </a:r>
                    </a:p>
                    <a:p>
                      <a:pPr algn="ctr">
                        <a:lnSpc>
                          <a:spcPts val="1500"/>
                        </a:lnSpc>
                        <a:spcAft>
                          <a:spcPts val="0"/>
                        </a:spcAft>
                      </a:pPr>
                      <a:r>
                        <a:rPr lang="zh-CN" sz="1200" kern="100" dirty="0">
                          <a:effectLst/>
                        </a:rPr>
                        <a:t>（项目</a:t>
                      </a:r>
                      <a:r>
                        <a:rPr lang="zh-CN" sz="1200" kern="100" dirty="0" smtClean="0">
                          <a:effectLst/>
                        </a:rPr>
                        <a:t>背景</a:t>
                      </a:r>
                      <a:r>
                        <a:rPr lang="zh-CN" altLang="en-US" sz="1200" kern="100" dirty="0" smtClean="0">
                          <a:effectLst/>
                        </a:rPr>
                        <a:t>、变更原因</a:t>
                      </a:r>
                      <a:r>
                        <a:rPr lang="zh-CN" sz="1200" kern="100" dirty="0" smtClean="0">
                          <a:effectLst/>
                        </a:rPr>
                        <a:t>）</a:t>
                      </a:r>
                      <a:endParaRPr lang="zh-CN" sz="1200" kern="100" dirty="0">
                        <a:effectLst/>
                        <a:latin typeface="Calibri"/>
                        <a:ea typeface="宋体"/>
                        <a:cs typeface="黑体"/>
                      </a:endParaRPr>
                    </a:p>
                  </a:txBody>
                  <a:tcPr marL="30052" marR="30052" marT="0" marB="0" anchor="ctr"/>
                </a:tc>
                <a:tc gridSpan="5">
                  <a:txBody>
                    <a:bodyPr/>
                    <a:lstStyle/>
                    <a:p>
                      <a:pPr algn="ctr">
                        <a:lnSpc>
                          <a:spcPts val="3000"/>
                        </a:lnSpc>
                        <a:spcBef>
                          <a:spcPts val="1200"/>
                        </a:spcBef>
                        <a:spcAft>
                          <a:spcPts val="1200"/>
                        </a:spcAft>
                      </a:pPr>
                      <a:r>
                        <a:rPr lang="en-US" sz="1200" kern="100" dirty="0">
                          <a:effectLst/>
                        </a:rPr>
                        <a:t> </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4"/>
                  </a:ext>
                </a:extLst>
              </a:tr>
              <a:tr h="569809">
                <a:tc rowSpan="2">
                  <a:txBody>
                    <a:bodyPr/>
                    <a:lstStyle/>
                    <a:p>
                      <a:pPr algn="ctr">
                        <a:lnSpc>
                          <a:spcPts val="1500"/>
                        </a:lnSpc>
                        <a:spcAft>
                          <a:spcPts val="0"/>
                        </a:spcAft>
                      </a:pPr>
                      <a:r>
                        <a:rPr lang="zh-CN" sz="1200" b="0" kern="100" dirty="0">
                          <a:effectLst/>
                        </a:rPr>
                        <a:t>拟变更政府</a:t>
                      </a:r>
                    </a:p>
                    <a:p>
                      <a:pPr algn="ctr">
                        <a:lnSpc>
                          <a:spcPts val="1500"/>
                        </a:lnSpc>
                        <a:spcAft>
                          <a:spcPts val="0"/>
                        </a:spcAft>
                      </a:pPr>
                      <a:r>
                        <a:rPr lang="zh-CN" sz="1200" b="0" kern="100" dirty="0">
                          <a:effectLst/>
                        </a:rPr>
                        <a:t>采购方式</a:t>
                      </a:r>
                      <a:endParaRPr lang="zh-CN" sz="1200" b="0" kern="100" dirty="0">
                        <a:effectLst/>
                        <a:latin typeface="Calibri"/>
                        <a:ea typeface="宋体"/>
                        <a:cs typeface="黑体"/>
                      </a:endParaRPr>
                    </a:p>
                  </a:txBody>
                  <a:tcPr marL="30052" marR="30052" marT="0" marB="0" anchor="ctr"/>
                </a:tc>
                <a:tc>
                  <a:txBody>
                    <a:bodyPr/>
                    <a:lstStyle/>
                    <a:p>
                      <a:pPr algn="ctr">
                        <a:lnSpc>
                          <a:spcPts val="3000"/>
                        </a:lnSpc>
                        <a:spcBef>
                          <a:spcPts val="1200"/>
                        </a:spcBef>
                        <a:spcAft>
                          <a:spcPts val="1200"/>
                        </a:spcAft>
                      </a:pPr>
                      <a:r>
                        <a:rPr lang="zh-CN" sz="1200" kern="100">
                          <a:effectLst/>
                        </a:rPr>
                        <a:t>邀请招标</a:t>
                      </a:r>
                      <a:r>
                        <a:rPr lang="en-US" sz="1200" kern="100">
                          <a:effectLst/>
                        </a:rPr>
                        <a:t>☐</a:t>
                      </a:r>
                      <a:endParaRPr lang="zh-CN" sz="1200" kern="100">
                        <a:effectLst/>
                        <a:latin typeface="Calibri"/>
                        <a:ea typeface="宋体"/>
                        <a:cs typeface="黑体"/>
                      </a:endParaRPr>
                    </a:p>
                  </a:txBody>
                  <a:tcPr marL="30052" marR="30052" marT="0" marB="0" anchor="ctr"/>
                </a:tc>
                <a:tc gridSpan="2">
                  <a:txBody>
                    <a:bodyPr/>
                    <a:lstStyle/>
                    <a:p>
                      <a:pPr algn="ctr">
                        <a:lnSpc>
                          <a:spcPts val="3000"/>
                        </a:lnSpc>
                        <a:spcBef>
                          <a:spcPts val="1200"/>
                        </a:spcBef>
                        <a:spcAft>
                          <a:spcPts val="1200"/>
                        </a:spcAft>
                      </a:pPr>
                      <a:r>
                        <a:rPr lang="zh-CN" sz="1200" kern="100" dirty="0">
                          <a:effectLst/>
                        </a:rPr>
                        <a:t>竞争性谈判</a:t>
                      </a:r>
                      <a:r>
                        <a:rPr lang="en-US" sz="1200" kern="100" dirty="0">
                          <a:effectLst/>
                        </a:rPr>
                        <a:t>☐</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a:txBody>
                    <a:bodyPr/>
                    <a:lstStyle/>
                    <a:p>
                      <a:pPr algn="ctr">
                        <a:lnSpc>
                          <a:spcPts val="3000"/>
                        </a:lnSpc>
                        <a:spcBef>
                          <a:spcPts val="1200"/>
                        </a:spcBef>
                        <a:spcAft>
                          <a:spcPts val="1200"/>
                        </a:spcAft>
                      </a:pPr>
                      <a:r>
                        <a:rPr lang="zh-CN" sz="1200" kern="100" dirty="0">
                          <a:effectLst/>
                        </a:rPr>
                        <a:t>竞争性磋商</a:t>
                      </a:r>
                      <a:r>
                        <a:rPr lang="en-US" sz="1200" kern="100" dirty="0">
                          <a:effectLst/>
                        </a:rPr>
                        <a:t>☐</a:t>
                      </a:r>
                      <a:endParaRPr lang="zh-CN" sz="1200" kern="100" dirty="0">
                        <a:effectLst/>
                        <a:latin typeface="Calibri"/>
                        <a:ea typeface="宋体"/>
                        <a:cs typeface="黑体"/>
                      </a:endParaRPr>
                    </a:p>
                  </a:txBody>
                  <a:tcPr marL="30052" marR="30052" marT="0" marB="0" anchor="ctr"/>
                </a:tc>
                <a:tc>
                  <a:txBody>
                    <a:bodyPr/>
                    <a:lstStyle/>
                    <a:p>
                      <a:pPr marL="0" marR="0" indent="0" algn="ctr" defTabSz="914400" rtl="0" eaLnBrk="1" fontAlgn="auto" latinLnBrk="0" hangingPunct="1">
                        <a:lnSpc>
                          <a:spcPts val="3000"/>
                        </a:lnSpc>
                        <a:spcBef>
                          <a:spcPts val="1200"/>
                        </a:spcBef>
                        <a:spcAft>
                          <a:spcPts val="1200"/>
                        </a:spcAft>
                        <a:buClrTx/>
                        <a:buSzTx/>
                        <a:buFontTx/>
                        <a:buNone/>
                        <a:tabLst/>
                        <a:defRPr/>
                      </a:pPr>
                      <a:r>
                        <a:rPr lang="zh-CN" altLang="zh-CN" sz="1200" kern="100" dirty="0" smtClean="0">
                          <a:effectLst/>
                        </a:rPr>
                        <a:t>询价</a:t>
                      </a:r>
                      <a:r>
                        <a:rPr lang="en-US" altLang="zh-CN" sz="1200" kern="100" dirty="0" smtClean="0">
                          <a:effectLst/>
                        </a:rPr>
                        <a:t>☐</a:t>
                      </a:r>
                      <a:endParaRPr lang="zh-CN" altLang="zh-CN" sz="1200" kern="100" dirty="0" smtClean="0">
                        <a:effectLst/>
                        <a:latin typeface="Calibri"/>
                        <a:ea typeface="宋体"/>
                        <a:cs typeface="黑体"/>
                      </a:endParaRPr>
                    </a:p>
                  </a:txBody>
                  <a:tcPr marL="30052" marR="30052" marT="0" marB="0" anchor="ctr"/>
                </a:tc>
                <a:extLst>
                  <a:ext uri="{0D108BD9-81ED-4DB2-BD59-A6C34878D82A}">
                    <a16:rowId xmlns:a16="http://schemas.microsoft.com/office/drawing/2014/main" xmlns="" val="10005"/>
                  </a:ext>
                </a:extLst>
              </a:tr>
              <a:tr h="587315">
                <a:tc vMerge="1">
                  <a:txBody>
                    <a:bodyPr/>
                    <a:lstStyle/>
                    <a:p>
                      <a:endParaRPr lang="zh-CN" altLang="en-US"/>
                    </a:p>
                  </a:txBody>
                  <a:tcPr/>
                </a:tc>
                <a:tc>
                  <a:txBody>
                    <a:bodyPr/>
                    <a:lstStyle/>
                    <a:p>
                      <a:pPr algn="ctr">
                        <a:lnSpc>
                          <a:spcPts val="3000"/>
                        </a:lnSpc>
                        <a:spcBef>
                          <a:spcPts val="1200"/>
                        </a:spcBef>
                        <a:spcAft>
                          <a:spcPts val="1200"/>
                        </a:spcAft>
                      </a:pPr>
                      <a:r>
                        <a:rPr lang="zh-CN" altLang="en-US" sz="1200" kern="100" dirty="0" smtClean="0">
                          <a:effectLst/>
                        </a:rPr>
                        <a:t>单一来源采购</a:t>
                      </a:r>
                      <a:r>
                        <a:rPr lang="en-US" sz="1200" kern="100" dirty="0" smtClean="0">
                          <a:effectLst/>
                        </a:rPr>
                        <a:t>☐</a:t>
                      </a:r>
                      <a:endParaRPr lang="zh-CN" sz="1200" kern="100" dirty="0">
                        <a:effectLst/>
                        <a:latin typeface="Calibri"/>
                        <a:ea typeface="宋体"/>
                        <a:cs typeface="黑体"/>
                      </a:endParaRPr>
                    </a:p>
                  </a:txBody>
                  <a:tcPr marL="30052" marR="30052" marT="0" marB="0" anchor="ctr"/>
                </a:tc>
                <a:tc gridSpan="2">
                  <a:txBody>
                    <a:bodyPr/>
                    <a:lstStyle/>
                    <a:p>
                      <a:pPr algn="ctr">
                        <a:lnSpc>
                          <a:spcPts val="3000"/>
                        </a:lnSpc>
                        <a:spcBef>
                          <a:spcPts val="1200"/>
                        </a:spcBef>
                        <a:spcAft>
                          <a:spcPts val="1200"/>
                        </a:spcAft>
                      </a:pPr>
                      <a:r>
                        <a:rPr lang="zh-CN" altLang="en-US" sz="1200" kern="100" dirty="0" smtClean="0">
                          <a:solidFill>
                            <a:schemeClr val="dk1"/>
                          </a:solidFill>
                          <a:effectLst/>
                          <a:latin typeface="+mn-lt"/>
                          <a:ea typeface="+mn-ea"/>
                          <a:cs typeface="+mn-cs"/>
                        </a:rPr>
                        <a:t>平台竞价</a:t>
                      </a:r>
                      <a:r>
                        <a:rPr lang="en-US" sz="1200" kern="100" dirty="0" smtClean="0">
                          <a:effectLst/>
                        </a:rPr>
                        <a:t>☐</a:t>
                      </a:r>
                      <a:endParaRPr lang="zh-CN" sz="1200" kern="100" dirty="0">
                        <a:effectLst/>
                        <a:latin typeface="Calibri"/>
                        <a:ea typeface="宋体"/>
                        <a:cs typeface="黑体"/>
                      </a:endParaRPr>
                    </a:p>
                  </a:txBody>
                  <a:tcPr marL="30052" marR="30052" marT="0" marB="0" anchor="ctr"/>
                </a:tc>
                <a:tc h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kern="100" dirty="0" smtClean="0">
                          <a:solidFill>
                            <a:schemeClr val="dk1"/>
                          </a:solidFill>
                          <a:effectLst/>
                          <a:latin typeface="+mn-lt"/>
                          <a:ea typeface="+mn-ea"/>
                          <a:cs typeface="+mn-cs"/>
                        </a:rPr>
                        <a:t>遴选</a:t>
                      </a:r>
                      <a:r>
                        <a:rPr lang="en-US" altLang="zh-CN" sz="1200" kern="100" dirty="0" smtClean="0">
                          <a:solidFill>
                            <a:schemeClr val="dk1"/>
                          </a:solidFill>
                          <a:effectLst/>
                          <a:latin typeface="+mn-lt"/>
                          <a:ea typeface="+mn-ea"/>
                          <a:cs typeface="+mn-cs"/>
                        </a:rPr>
                        <a:t>☐</a:t>
                      </a:r>
                      <a:endParaRPr lang="zh-CN" altLang="zh-CN" sz="1200" kern="100" dirty="0" smtClean="0">
                        <a:solidFill>
                          <a:schemeClr val="dk1"/>
                        </a:solidFill>
                        <a:effectLst/>
                        <a:latin typeface="+mn-lt"/>
                        <a:ea typeface="+mn-ea"/>
                        <a:cs typeface="+mn-cs"/>
                      </a:endParaRPr>
                    </a:p>
                  </a:txBody>
                  <a:tcPr marL="30052" marR="30052"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kern="100" dirty="0" smtClean="0">
                          <a:solidFill>
                            <a:schemeClr val="dk1"/>
                          </a:solidFill>
                          <a:effectLst/>
                          <a:latin typeface="+mn-lt"/>
                          <a:ea typeface="+mn-ea"/>
                          <a:cs typeface="+mn-cs"/>
                        </a:rPr>
                        <a:t>部门自采</a:t>
                      </a:r>
                      <a:r>
                        <a:rPr lang="en-US" altLang="zh-CN" sz="1200" kern="100" dirty="0" smtClean="0">
                          <a:solidFill>
                            <a:schemeClr val="dk1"/>
                          </a:solidFill>
                          <a:effectLst/>
                          <a:latin typeface="+mn-lt"/>
                          <a:ea typeface="+mn-ea"/>
                          <a:cs typeface="+mn-cs"/>
                        </a:rPr>
                        <a:t>☐</a:t>
                      </a:r>
                      <a:endParaRPr lang="zh-CN" altLang="zh-CN" sz="1200" kern="100" dirty="0" smtClean="0">
                        <a:solidFill>
                          <a:schemeClr val="dk1"/>
                        </a:solidFill>
                        <a:effectLst/>
                        <a:latin typeface="+mn-lt"/>
                        <a:ea typeface="+mn-ea"/>
                        <a:cs typeface="+mn-cs"/>
                      </a:endParaRPr>
                    </a:p>
                  </a:txBody>
                  <a:tcPr marL="30052" marR="30052" marT="0" marB="0" anchor="ctr"/>
                </a:tc>
                <a:extLst>
                  <a:ext uri="{0D108BD9-81ED-4DB2-BD59-A6C34878D82A}">
                    <a16:rowId xmlns:a16="http://schemas.microsoft.com/office/drawing/2014/main" xmlns="" val="10006"/>
                  </a:ext>
                </a:extLst>
              </a:tr>
              <a:tr h="391543">
                <a:tc>
                  <a:txBody>
                    <a:bodyPr/>
                    <a:lstStyle/>
                    <a:p>
                      <a:pPr algn="ctr">
                        <a:lnSpc>
                          <a:spcPts val="2000"/>
                        </a:lnSpc>
                        <a:spcAft>
                          <a:spcPts val="0"/>
                        </a:spcAft>
                      </a:pPr>
                      <a:r>
                        <a:rPr lang="zh-CN" sz="1200" kern="100" dirty="0">
                          <a:effectLst/>
                        </a:rPr>
                        <a:t>负责人</a:t>
                      </a:r>
                      <a:endParaRPr lang="zh-CN" sz="1200" kern="100" dirty="0">
                        <a:effectLst/>
                        <a:latin typeface="Calibri"/>
                        <a:ea typeface="宋体"/>
                        <a:cs typeface="黑体"/>
                      </a:endParaRPr>
                    </a:p>
                  </a:txBody>
                  <a:tcPr marL="30052" marR="30052" marT="0" marB="0"/>
                </a:tc>
                <a:tc>
                  <a:txBody>
                    <a:bodyPr/>
                    <a:lstStyle/>
                    <a:p>
                      <a:pPr algn="ctr">
                        <a:lnSpc>
                          <a:spcPts val="2000"/>
                        </a:lnSpc>
                        <a:spcAft>
                          <a:spcPts val="0"/>
                        </a:spcAft>
                      </a:pPr>
                      <a:r>
                        <a:rPr lang="en-US" sz="1200" kern="100">
                          <a:effectLst/>
                        </a:rPr>
                        <a:t> </a:t>
                      </a:r>
                      <a:endParaRPr lang="zh-CN" sz="1200" kern="100">
                        <a:effectLst/>
                        <a:latin typeface="Calibri"/>
                        <a:ea typeface="宋体"/>
                        <a:cs typeface="黑体"/>
                      </a:endParaRPr>
                    </a:p>
                  </a:txBody>
                  <a:tcPr marL="30052" marR="30052" marT="0" marB="0"/>
                </a:tc>
                <a:tc rowSpan="3" gridSpan="4">
                  <a:txBody>
                    <a:bodyPr/>
                    <a:lstStyle/>
                    <a:p>
                      <a:pPr algn="ctr">
                        <a:lnSpc>
                          <a:spcPts val="2000"/>
                        </a:lnSpc>
                        <a:spcAft>
                          <a:spcPts val="0"/>
                        </a:spcAft>
                      </a:pPr>
                      <a:r>
                        <a:rPr lang="zh-CN" sz="1200" kern="100" dirty="0">
                          <a:effectLst/>
                        </a:rPr>
                        <a:t>年</a:t>
                      </a:r>
                      <a:r>
                        <a:rPr lang="en-US" sz="1200" kern="100" dirty="0">
                          <a:effectLst/>
                        </a:rPr>
                        <a:t>  </a:t>
                      </a:r>
                      <a:r>
                        <a:rPr lang="zh-CN" sz="1200" kern="100" dirty="0">
                          <a:effectLst/>
                        </a:rPr>
                        <a:t>月</a:t>
                      </a:r>
                      <a:r>
                        <a:rPr lang="en-US" sz="1200" kern="100" dirty="0">
                          <a:effectLst/>
                        </a:rPr>
                        <a:t>  </a:t>
                      </a:r>
                      <a:r>
                        <a:rPr lang="zh-CN" sz="1200" kern="100" dirty="0">
                          <a:effectLst/>
                        </a:rPr>
                        <a:t>日</a:t>
                      </a:r>
                    </a:p>
                    <a:p>
                      <a:pPr algn="ctr">
                        <a:lnSpc>
                          <a:spcPts val="2000"/>
                        </a:lnSpc>
                        <a:spcAft>
                          <a:spcPts val="0"/>
                        </a:spcAft>
                      </a:pPr>
                      <a:r>
                        <a:rPr lang="zh-CN" sz="1200" kern="100" dirty="0">
                          <a:effectLst/>
                        </a:rPr>
                        <a:t>部门印章</a:t>
                      </a:r>
                      <a:endParaRPr lang="zh-CN" sz="1200" kern="100" dirty="0">
                        <a:effectLst/>
                        <a:latin typeface="Calibri"/>
                        <a:ea typeface="宋体"/>
                        <a:cs typeface="黑体"/>
                      </a:endParaRPr>
                    </a:p>
                  </a:txBody>
                  <a:tcPr marL="30052" marR="30052" marT="0" marB="0" anchor="ctr"/>
                </a:tc>
                <a:tc rowSpan="3" hMerge="1">
                  <a:txBody>
                    <a:bodyPr/>
                    <a:lstStyle/>
                    <a:p>
                      <a:endParaRPr lang="zh-CN" altLang="en-US"/>
                    </a:p>
                  </a:txBody>
                  <a:tcPr/>
                </a:tc>
                <a:tc rowSpan="3" hMerge="1">
                  <a:txBody>
                    <a:bodyPr/>
                    <a:lstStyle/>
                    <a:p>
                      <a:endParaRPr lang="zh-CN" altLang="en-US"/>
                    </a:p>
                  </a:txBody>
                  <a:tcPr/>
                </a:tc>
                <a:tc rowSpan="3" hMerge="1">
                  <a:txBody>
                    <a:bodyPr/>
                    <a:lstStyle/>
                    <a:p>
                      <a:endParaRPr lang="zh-CN" altLang="en-US"/>
                    </a:p>
                  </a:txBody>
                  <a:tcPr/>
                </a:tc>
                <a:extLst>
                  <a:ext uri="{0D108BD9-81ED-4DB2-BD59-A6C34878D82A}">
                    <a16:rowId xmlns:a16="http://schemas.microsoft.com/office/drawing/2014/main" xmlns="" val="10007"/>
                  </a:ext>
                </a:extLst>
              </a:tr>
              <a:tr h="391543">
                <a:tc>
                  <a:txBody>
                    <a:bodyPr/>
                    <a:lstStyle/>
                    <a:p>
                      <a:pPr algn="ctr">
                        <a:lnSpc>
                          <a:spcPts val="2000"/>
                        </a:lnSpc>
                        <a:spcAft>
                          <a:spcPts val="0"/>
                        </a:spcAft>
                      </a:pPr>
                      <a:r>
                        <a:rPr lang="zh-CN" sz="1200" kern="100">
                          <a:effectLst/>
                        </a:rPr>
                        <a:t>联系人</a:t>
                      </a:r>
                      <a:endParaRPr lang="zh-CN" sz="1200" kern="100">
                        <a:effectLst/>
                        <a:latin typeface="Calibri"/>
                        <a:ea typeface="宋体"/>
                        <a:cs typeface="黑体"/>
                      </a:endParaRPr>
                    </a:p>
                  </a:txBody>
                  <a:tcPr marL="30052" marR="30052" marT="0" marB="0"/>
                </a:tc>
                <a:tc>
                  <a:txBody>
                    <a:bodyPr/>
                    <a:lstStyle/>
                    <a:p>
                      <a:pPr algn="ctr">
                        <a:lnSpc>
                          <a:spcPts val="2000"/>
                        </a:lnSpc>
                        <a:spcAft>
                          <a:spcPts val="0"/>
                        </a:spcAft>
                      </a:pPr>
                      <a:r>
                        <a:rPr lang="en-US" sz="1200" kern="100" dirty="0">
                          <a:effectLst/>
                        </a:rPr>
                        <a:t> </a:t>
                      </a:r>
                      <a:endParaRPr lang="zh-CN" sz="1200" kern="100" dirty="0">
                        <a:effectLst/>
                        <a:latin typeface="Calibri"/>
                        <a:ea typeface="宋体"/>
                        <a:cs typeface="黑体"/>
                      </a:endParaRPr>
                    </a:p>
                  </a:txBody>
                  <a:tcPr marL="30052" marR="30052" marT="0" marB="0"/>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extLst>
                  <a:ext uri="{0D108BD9-81ED-4DB2-BD59-A6C34878D82A}">
                    <a16:rowId xmlns:a16="http://schemas.microsoft.com/office/drawing/2014/main" xmlns="" val="10008"/>
                  </a:ext>
                </a:extLst>
              </a:tr>
              <a:tr h="391543">
                <a:tc>
                  <a:txBody>
                    <a:bodyPr/>
                    <a:lstStyle/>
                    <a:p>
                      <a:pPr algn="ctr">
                        <a:lnSpc>
                          <a:spcPts val="2000"/>
                        </a:lnSpc>
                        <a:spcAft>
                          <a:spcPts val="0"/>
                        </a:spcAft>
                      </a:pPr>
                      <a:r>
                        <a:rPr lang="zh-CN" sz="1200" kern="100">
                          <a:effectLst/>
                        </a:rPr>
                        <a:t>联系电话</a:t>
                      </a:r>
                      <a:endParaRPr lang="zh-CN" sz="1200" kern="100">
                        <a:effectLst/>
                        <a:latin typeface="Calibri"/>
                        <a:ea typeface="宋体"/>
                        <a:cs typeface="黑体"/>
                      </a:endParaRPr>
                    </a:p>
                  </a:txBody>
                  <a:tcPr marL="30052" marR="30052" marT="0" marB="0"/>
                </a:tc>
                <a:tc>
                  <a:txBody>
                    <a:bodyPr/>
                    <a:lstStyle/>
                    <a:p>
                      <a:pPr algn="ctr">
                        <a:lnSpc>
                          <a:spcPts val="2000"/>
                        </a:lnSpc>
                        <a:spcAft>
                          <a:spcPts val="0"/>
                        </a:spcAft>
                      </a:pPr>
                      <a:r>
                        <a:rPr lang="en-US" sz="1200" kern="100" dirty="0">
                          <a:effectLst/>
                        </a:rPr>
                        <a:t> </a:t>
                      </a:r>
                      <a:endParaRPr lang="zh-CN" sz="1200" kern="100" dirty="0">
                        <a:effectLst/>
                        <a:latin typeface="Calibri"/>
                        <a:ea typeface="宋体"/>
                        <a:cs typeface="黑体"/>
                      </a:endParaRPr>
                    </a:p>
                  </a:txBody>
                  <a:tcPr marL="30052" marR="30052" marT="0" marB="0"/>
                </a:tc>
                <a:tc gridSpan="4"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tc hMerge="1" vMerge="1">
                  <a:txBody>
                    <a:bodyPr/>
                    <a:lstStyle/>
                    <a:p>
                      <a:endParaRPr lang="zh-CN" altLang="en-US"/>
                    </a:p>
                  </a:txBody>
                  <a:tcPr/>
                </a:tc>
                <a:extLst>
                  <a:ext uri="{0D108BD9-81ED-4DB2-BD59-A6C34878D82A}">
                    <a16:rowId xmlns:a16="http://schemas.microsoft.com/office/drawing/2014/main" xmlns="" val="10009"/>
                  </a:ext>
                </a:extLst>
              </a:tr>
            </a:tbl>
          </a:graphicData>
        </a:graphic>
      </p:graphicFrame>
      <p:sp>
        <p:nvSpPr>
          <p:cNvPr id="4" name="Rectangle 1"/>
          <p:cNvSpPr>
            <a:spLocks noChangeArrowheads="1"/>
          </p:cNvSpPr>
          <p:nvPr/>
        </p:nvSpPr>
        <p:spPr bwMode="auto">
          <a:xfrm>
            <a:off x="1835696" y="258416"/>
            <a:ext cx="61926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zh-CN" sz="2400" b="0" i="0" u="none" strike="noStrike" cap="none" normalizeH="0" baseline="0" dirty="0" smtClean="0">
                <a:ln>
                  <a:noFill/>
                </a:ln>
                <a:solidFill>
                  <a:schemeClr val="tx1"/>
                </a:solidFill>
                <a:effectLst/>
                <a:latin typeface="+mn-ea"/>
                <a:cs typeface="Times New Roman" pitchFamily="18" charset="0"/>
              </a:rPr>
              <a:t>变更政府采购方式申请表</a:t>
            </a:r>
            <a:endParaRPr kumimoji="0" lang="zh-CN" altLang="zh-CN" sz="2400" b="0" i="0" u="none" strike="noStrike" cap="none" normalizeH="0" baseline="0" dirty="0" smtClean="0">
              <a:ln>
                <a:noFill/>
              </a:ln>
              <a:solidFill>
                <a:schemeClr val="tx1"/>
              </a:solidFill>
              <a:effectLst/>
              <a:latin typeface="+mn-ea"/>
              <a:cs typeface="宋体" pitchFamily="2" charset="-122"/>
            </a:endParaRPr>
          </a:p>
        </p:txBody>
      </p:sp>
    </p:spTree>
    <p:extLst>
      <p:ext uri="{BB962C8B-B14F-4D97-AF65-F5344CB8AC3E}">
        <p14:creationId xmlns:p14="http://schemas.microsoft.com/office/powerpoint/2010/main" val="35245898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67544" y="260648"/>
            <a:ext cx="8424935" cy="6408712"/>
          </a:xfrm>
        </p:spPr>
        <p:txBody>
          <a:bodyPr>
            <a:normAutofit/>
          </a:bodyPr>
          <a:lstStyle/>
          <a:p>
            <a:pPr marL="0" indent="0">
              <a:lnSpc>
                <a:spcPts val="4320"/>
              </a:lnSpc>
              <a:buNone/>
            </a:pPr>
            <a:r>
              <a:rPr lang="zh-CN" altLang="en-US" sz="3200" b="1" dirty="0" smtClean="0"/>
              <a:t>（四</a:t>
            </a:r>
            <a:r>
              <a:rPr lang="zh-CN" altLang="en-US" sz="3200" b="1" dirty="0"/>
              <a:t>）采购合同的签署、履行与验收</a:t>
            </a:r>
          </a:p>
          <a:p>
            <a:pPr marL="0" indent="0">
              <a:lnSpc>
                <a:spcPts val="4320"/>
              </a:lnSpc>
              <a:buNone/>
            </a:pPr>
            <a:r>
              <a:rPr lang="en-US" altLang="zh-CN" sz="2800" b="1" dirty="0" smtClean="0"/>
              <a:t>   1.</a:t>
            </a:r>
            <a:r>
              <a:rPr lang="zh-CN" altLang="en-US" sz="2800" b="1" dirty="0" smtClean="0"/>
              <a:t>合同签署</a:t>
            </a:r>
            <a:endParaRPr lang="en-US" altLang="zh-CN" sz="2800" b="1" dirty="0" smtClean="0"/>
          </a:p>
          <a:p>
            <a:pPr marL="0" indent="0">
              <a:lnSpc>
                <a:spcPts val="4320"/>
              </a:lnSpc>
              <a:buNone/>
            </a:pPr>
            <a:r>
              <a:rPr lang="en-US" altLang="zh-CN" sz="3600" dirty="0" smtClean="0"/>
              <a:t>  </a:t>
            </a:r>
            <a:r>
              <a:rPr lang="zh-CN" altLang="en-US" sz="2800" dirty="0" smtClean="0"/>
              <a:t>（</a:t>
            </a:r>
            <a:r>
              <a:rPr lang="en-US" altLang="zh-CN" sz="2800" dirty="0" smtClean="0"/>
              <a:t>1</a:t>
            </a:r>
            <a:r>
              <a:rPr lang="zh-CN" altLang="en-US" sz="2800" dirty="0" smtClean="0"/>
              <a:t>）签订合同的范围</a:t>
            </a:r>
            <a:endParaRPr lang="en-US" altLang="zh-CN" sz="2800" dirty="0"/>
          </a:p>
          <a:p>
            <a:pPr>
              <a:lnSpc>
                <a:spcPts val="4320"/>
              </a:lnSpc>
            </a:pPr>
            <a:r>
              <a:rPr lang="zh-CN" altLang="zh-CN" dirty="0" smtClean="0"/>
              <a:t>单笔</a:t>
            </a:r>
            <a:r>
              <a:rPr lang="zh-CN" altLang="zh-CN" dirty="0"/>
              <a:t>采购成交额在</a:t>
            </a:r>
            <a:r>
              <a:rPr lang="en-US" altLang="zh-CN" dirty="0"/>
              <a:t>1</a:t>
            </a:r>
            <a:r>
              <a:rPr lang="zh-CN" altLang="zh-CN" dirty="0"/>
              <a:t>万元（含）人民币以上的采购项目；</a:t>
            </a:r>
            <a:endParaRPr lang="en-US" altLang="zh-CN" dirty="0"/>
          </a:p>
          <a:p>
            <a:pPr>
              <a:lnSpc>
                <a:spcPts val="4320"/>
              </a:lnSpc>
            </a:pPr>
            <a:r>
              <a:rPr lang="zh-CN" altLang="zh-CN" dirty="0" smtClean="0"/>
              <a:t>政府</a:t>
            </a:r>
            <a:r>
              <a:rPr lang="zh-CN" altLang="zh-CN" dirty="0"/>
              <a:t>集中采购</a:t>
            </a:r>
            <a:r>
              <a:rPr lang="zh-CN" altLang="zh-CN" dirty="0" smtClean="0"/>
              <a:t>合同；</a:t>
            </a:r>
            <a:endParaRPr lang="en-US" altLang="zh-CN" dirty="0"/>
          </a:p>
          <a:p>
            <a:pPr>
              <a:lnSpc>
                <a:spcPts val="4320"/>
              </a:lnSpc>
            </a:pPr>
            <a:r>
              <a:rPr lang="zh-CN" altLang="zh-CN" dirty="0" smtClean="0"/>
              <a:t>采购</a:t>
            </a:r>
            <a:r>
              <a:rPr lang="zh-CN" altLang="zh-CN" dirty="0"/>
              <a:t>管理系统线</a:t>
            </a:r>
            <a:r>
              <a:rPr lang="zh-CN" altLang="zh-CN" dirty="0" smtClean="0"/>
              <a:t>上</a:t>
            </a:r>
            <a:r>
              <a:rPr lang="zh-CN" altLang="en-US" dirty="0"/>
              <a:t>供应</a:t>
            </a:r>
            <a:r>
              <a:rPr lang="zh-CN" altLang="en-US" dirty="0" smtClean="0"/>
              <a:t>商入围</a:t>
            </a:r>
            <a:r>
              <a:rPr lang="zh-CN" altLang="zh-CN" dirty="0" smtClean="0"/>
              <a:t>合同</a:t>
            </a:r>
            <a:r>
              <a:rPr lang="en-US" altLang="zh-CN" dirty="0"/>
              <a:t> </a:t>
            </a:r>
            <a:r>
              <a:rPr lang="zh-CN" altLang="en-US" dirty="0" smtClean="0"/>
              <a:t>（单笔采购不另行签订合同）</a:t>
            </a:r>
            <a:r>
              <a:rPr lang="zh-CN" altLang="zh-CN" dirty="0" smtClean="0"/>
              <a:t>；</a:t>
            </a:r>
            <a:endParaRPr lang="en-US" altLang="zh-CN" dirty="0" smtClean="0"/>
          </a:p>
          <a:p>
            <a:pPr>
              <a:lnSpc>
                <a:spcPts val="4320"/>
              </a:lnSpc>
            </a:pPr>
            <a:r>
              <a:rPr lang="zh-CN" altLang="zh-CN" dirty="0" smtClean="0"/>
              <a:t>变更</a:t>
            </a:r>
            <a:r>
              <a:rPr lang="zh-CN" altLang="zh-CN" dirty="0"/>
              <a:t>、补充的采购</a:t>
            </a:r>
            <a:r>
              <a:rPr lang="zh-CN" altLang="zh-CN" dirty="0" smtClean="0"/>
              <a:t>合同</a:t>
            </a:r>
            <a:r>
              <a:rPr lang="zh-CN" altLang="en-US" dirty="0" smtClean="0"/>
              <a:t>；</a:t>
            </a:r>
            <a:endParaRPr lang="zh-CN" altLang="zh-CN" dirty="0"/>
          </a:p>
          <a:p>
            <a:pPr>
              <a:lnSpc>
                <a:spcPts val="4320"/>
              </a:lnSpc>
            </a:pPr>
            <a:r>
              <a:rPr lang="zh-CN" altLang="zh-CN" dirty="0" smtClean="0"/>
              <a:t>招标</a:t>
            </a:r>
            <a:r>
              <a:rPr lang="zh-CN" altLang="zh-CN" dirty="0"/>
              <a:t>采购的委托代理合同</a:t>
            </a:r>
            <a:r>
              <a:rPr lang="zh-CN" altLang="zh-CN" dirty="0" smtClean="0"/>
              <a:t>；</a:t>
            </a:r>
            <a:endParaRPr lang="en-US" altLang="zh-CN" dirty="0"/>
          </a:p>
          <a:p>
            <a:pPr>
              <a:lnSpc>
                <a:spcPts val="4320"/>
              </a:lnSpc>
            </a:pPr>
            <a:r>
              <a:rPr lang="zh-CN" altLang="zh-CN" dirty="0" smtClean="0"/>
              <a:t>进口</a:t>
            </a:r>
            <a:r>
              <a:rPr lang="zh-CN" altLang="zh-CN" dirty="0"/>
              <a:t>减免税货物外贸代理</a:t>
            </a:r>
            <a:r>
              <a:rPr lang="zh-CN" altLang="zh-CN" dirty="0" smtClean="0"/>
              <a:t>合同</a:t>
            </a:r>
            <a:r>
              <a:rPr lang="zh-CN" altLang="en-US" dirty="0" smtClean="0"/>
              <a:t>。</a:t>
            </a:r>
            <a:endParaRPr lang="zh-CN" altLang="zh-CN" dirty="0"/>
          </a:p>
        </p:txBody>
      </p:sp>
    </p:spTree>
    <p:extLst>
      <p:ext uri="{BB962C8B-B14F-4D97-AF65-F5344CB8AC3E}">
        <p14:creationId xmlns:p14="http://schemas.microsoft.com/office/powerpoint/2010/main" val="22882492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764704"/>
            <a:ext cx="7992888" cy="5760640"/>
          </a:xfrm>
        </p:spPr>
        <p:txBody>
          <a:bodyPr>
            <a:normAutofit/>
          </a:bodyPr>
          <a:lstStyle/>
          <a:p>
            <a:pPr marL="0" indent="0">
              <a:lnSpc>
                <a:spcPts val="4600"/>
              </a:lnSpc>
              <a:buNone/>
            </a:pPr>
            <a:r>
              <a:rPr lang="zh-CN" altLang="en-US" sz="2800" b="1" dirty="0" smtClean="0"/>
              <a:t>（</a:t>
            </a:r>
            <a:r>
              <a:rPr lang="en-US" altLang="zh-CN" sz="2800" b="1" dirty="0" smtClean="0"/>
              <a:t>2</a:t>
            </a:r>
            <a:r>
              <a:rPr lang="zh-CN" altLang="en-US" sz="2800" b="1" dirty="0" smtClean="0"/>
              <a:t>）签订采购合同的责任单位</a:t>
            </a:r>
            <a:endParaRPr lang="en-US" altLang="zh-CN" sz="2800" b="1" dirty="0" smtClean="0"/>
          </a:p>
          <a:p>
            <a:pPr>
              <a:lnSpc>
                <a:spcPts val="4900"/>
              </a:lnSpc>
            </a:pPr>
            <a:r>
              <a:rPr lang="zh-CN" altLang="zh-CN" u="sng" dirty="0" smtClean="0"/>
              <a:t>资产</a:t>
            </a:r>
            <a:r>
              <a:rPr lang="zh-CN" altLang="zh-CN" u="sng" dirty="0"/>
              <a:t>管理处</a:t>
            </a:r>
            <a:r>
              <a:rPr lang="zh-CN" altLang="zh-CN" dirty="0"/>
              <a:t>负责单笔采购预算金额在</a:t>
            </a:r>
            <a:r>
              <a:rPr lang="en-US" altLang="zh-CN" dirty="0"/>
              <a:t>5</a:t>
            </a:r>
            <a:r>
              <a:rPr lang="zh-CN" altLang="zh-CN" dirty="0"/>
              <a:t>万元（含）人民币以上采购合同、政府集中采购合同、采购管理系统线</a:t>
            </a:r>
            <a:r>
              <a:rPr lang="zh-CN" altLang="zh-CN" dirty="0" smtClean="0"/>
              <a:t>上</a:t>
            </a:r>
            <a:r>
              <a:rPr lang="zh-CN" altLang="en-US" dirty="0" smtClean="0"/>
              <a:t>供应商入围</a:t>
            </a:r>
            <a:r>
              <a:rPr lang="zh-CN" altLang="zh-CN" dirty="0" smtClean="0"/>
              <a:t>合同</a:t>
            </a:r>
            <a:r>
              <a:rPr lang="zh-CN" altLang="en-US" dirty="0" smtClean="0"/>
              <a:t>、</a:t>
            </a:r>
            <a:r>
              <a:rPr lang="zh-CN" altLang="zh-CN" dirty="0" smtClean="0"/>
              <a:t>招标</a:t>
            </a:r>
            <a:r>
              <a:rPr lang="zh-CN" altLang="zh-CN" dirty="0"/>
              <a:t>采购的委托代理合同、进口减免税货物外贸代理</a:t>
            </a:r>
            <a:r>
              <a:rPr lang="zh-CN" altLang="zh-CN" dirty="0" smtClean="0"/>
              <a:t>合同的</a:t>
            </a:r>
            <a:r>
              <a:rPr lang="zh-CN" altLang="zh-CN" dirty="0"/>
              <a:t>签署</a:t>
            </a:r>
            <a:r>
              <a:rPr lang="zh-CN" altLang="zh-CN" dirty="0" smtClean="0"/>
              <a:t>。</a:t>
            </a:r>
            <a:endParaRPr lang="en-US" altLang="zh-CN" dirty="0" smtClean="0"/>
          </a:p>
          <a:p>
            <a:pPr>
              <a:lnSpc>
                <a:spcPts val="4900"/>
              </a:lnSpc>
            </a:pPr>
            <a:r>
              <a:rPr lang="zh-CN" altLang="zh-CN" u="sng" dirty="0" smtClean="0"/>
              <a:t>采购</a:t>
            </a:r>
            <a:r>
              <a:rPr lang="zh-CN" altLang="zh-CN" u="sng" dirty="0"/>
              <a:t>需求部门或项目实施部门</a:t>
            </a:r>
            <a:r>
              <a:rPr lang="zh-CN" altLang="zh-CN" dirty="0"/>
              <a:t>负责单笔采购成交额在</a:t>
            </a:r>
            <a:r>
              <a:rPr lang="en-US" altLang="zh-CN" dirty="0"/>
              <a:t>1</a:t>
            </a:r>
            <a:r>
              <a:rPr lang="zh-CN" altLang="zh-CN" dirty="0"/>
              <a:t>万元（含）人民币以上、单笔采购预算额在</a:t>
            </a:r>
            <a:r>
              <a:rPr lang="en-US" altLang="zh-CN" dirty="0"/>
              <a:t>5</a:t>
            </a:r>
            <a:r>
              <a:rPr lang="zh-CN" altLang="zh-CN" dirty="0" smtClean="0"/>
              <a:t>万元</a:t>
            </a:r>
            <a:r>
              <a:rPr lang="zh-CN" altLang="en-US" dirty="0" smtClean="0"/>
              <a:t>（不含）</a:t>
            </a:r>
            <a:r>
              <a:rPr lang="zh-CN" altLang="zh-CN" dirty="0" smtClean="0"/>
              <a:t>人民币</a:t>
            </a:r>
            <a:r>
              <a:rPr lang="zh-CN" altLang="zh-CN" dirty="0"/>
              <a:t>以下采购合同的签署。</a:t>
            </a:r>
            <a:endParaRPr lang="zh-CN" altLang="en-US" b="1" dirty="0"/>
          </a:p>
        </p:txBody>
      </p:sp>
    </p:spTree>
    <p:extLst>
      <p:ext uri="{BB962C8B-B14F-4D97-AF65-F5344CB8AC3E}">
        <p14:creationId xmlns:p14="http://schemas.microsoft.com/office/powerpoint/2010/main" val="36298282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620688"/>
            <a:ext cx="8424936" cy="5760640"/>
          </a:xfrm>
        </p:spPr>
        <p:txBody>
          <a:bodyPr>
            <a:normAutofit/>
          </a:bodyPr>
          <a:lstStyle/>
          <a:p>
            <a:pPr marL="0" indent="0">
              <a:lnSpc>
                <a:spcPts val="4600"/>
              </a:lnSpc>
              <a:buNone/>
            </a:pPr>
            <a:r>
              <a:rPr lang="zh-CN" altLang="en-US" sz="2800" dirty="0" smtClean="0"/>
              <a:t>  （</a:t>
            </a:r>
            <a:r>
              <a:rPr lang="en-US" altLang="zh-CN" sz="2800" dirty="0" smtClean="0"/>
              <a:t>3</a:t>
            </a:r>
            <a:r>
              <a:rPr lang="zh-CN" altLang="en-US" sz="2800" dirty="0" smtClean="0"/>
              <a:t>）</a:t>
            </a:r>
            <a:r>
              <a:rPr lang="zh-CN" altLang="en-US" sz="2800" b="1" dirty="0" smtClean="0"/>
              <a:t>采购合同文本</a:t>
            </a:r>
            <a:endParaRPr lang="en-US" altLang="zh-CN" sz="2800" b="1" dirty="0" smtClean="0"/>
          </a:p>
          <a:p>
            <a:pPr marL="0" indent="0">
              <a:lnSpc>
                <a:spcPts val="4600"/>
              </a:lnSpc>
              <a:buNone/>
            </a:pPr>
            <a:r>
              <a:rPr lang="en-US" altLang="zh-CN" sz="2800" dirty="0" smtClean="0"/>
              <a:t>       </a:t>
            </a:r>
            <a:r>
              <a:rPr lang="zh-CN" altLang="zh-CN" dirty="0" smtClean="0"/>
              <a:t>采购</a:t>
            </a:r>
            <a:r>
              <a:rPr lang="zh-CN" altLang="zh-CN" dirty="0"/>
              <a:t>合同原则上应使用学校统一的文本格式。学校没有统一文本格式的，可由采购合同的卖方起草合同文本</a:t>
            </a:r>
            <a:r>
              <a:rPr lang="zh-CN" altLang="zh-CN" dirty="0" smtClean="0"/>
              <a:t>。</a:t>
            </a:r>
            <a:endParaRPr lang="en-US" altLang="zh-CN" dirty="0" smtClean="0"/>
          </a:p>
          <a:p>
            <a:pPr marL="0" indent="0">
              <a:lnSpc>
                <a:spcPts val="4600"/>
              </a:lnSpc>
              <a:buNone/>
            </a:pPr>
            <a:endParaRPr lang="en-US" altLang="zh-CN" dirty="0" smtClean="0"/>
          </a:p>
          <a:p>
            <a:pPr marL="0" indent="0">
              <a:lnSpc>
                <a:spcPts val="4600"/>
              </a:lnSpc>
              <a:buNone/>
            </a:pPr>
            <a:r>
              <a:rPr lang="en-US" altLang="zh-CN" sz="2800" b="1" dirty="0" smtClean="0"/>
              <a:t>   </a:t>
            </a:r>
            <a:r>
              <a:rPr lang="zh-CN" altLang="en-US" sz="2800" b="1" dirty="0" smtClean="0"/>
              <a:t>（</a:t>
            </a:r>
            <a:r>
              <a:rPr lang="en-US" altLang="zh-CN" sz="2800" b="1" dirty="0" smtClean="0"/>
              <a:t>4</a:t>
            </a:r>
            <a:r>
              <a:rPr lang="zh-CN" altLang="en-US" sz="2800" b="1" dirty="0" smtClean="0"/>
              <a:t>）采购合同编号规则</a:t>
            </a:r>
            <a:endParaRPr lang="en-US" altLang="zh-CN" sz="2800" dirty="0" smtClean="0"/>
          </a:p>
          <a:p>
            <a:pPr marL="0" indent="0">
              <a:lnSpc>
                <a:spcPts val="4600"/>
              </a:lnSpc>
              <a:buNone/>
            </a:pPr>
            <a:r>
              <a:rPr lang="en-US" altLang="zh-CN" sz="2800" dirty="0" smtClean="0"/>
              <a:t>       </a:t>
            </a:r>
            <a:r>
              <a:rPr lang="zh-CN" altLang="zh-CN" dirty="0" smtClean="0"/>
              <a:t>由</a:t>
            </a:r>
            <a:r>
              <a:rPr lang="zh-CN" altLang="zh-CN" dirty="0"/>
              <a:t>资产管理处统一分类连续</a:t>
            </a:r>
            <a:r>
              <a:rPr lang="zh-CN" altLang="zh-CN" dirty="0" smtClean="0"/>
              <a:t>编号</a:t>
            </a:r>
            <a:r>
              <a:rPr lang="zh-CN" altLang="en-US" dirty="0" smtClean="0"/>
              <a:t>，</a:t>
            </a:r>
            <a:r>
              <a:rPr lang="zh-CN" altLang="en-US" u="sng" dirty="0" smtClean="0"/>
              <a:t>采购需求部门自行签署合同的，应在呈文前向资产管理处申请编号</a:t>
            </a:r>
            <a:r>
              <a:rPr lang="zh-CN" altLang="en-US" dirty="0" smtClean="0"/>
              <a:t>。</a:t>
            </a:r>
            <a:endParaRPr lang="zh-CN" altLang="en-US" b="1" dirty="0"/>
          </a:p>
        </p:txBody>
      </p:sp>
    </p:spTree>
    <p:extLst>
      <p:ext uri="{BB962C8B-B14F-4D97-AF65-F5344CB8AC3E}">
        <p14:creationId xmlns:p14="http://schemas.microsoft.com/office/powerpoint/2010/main" val="31843961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835696" y="692696"/>
            <a:ext cx="5616624" cy="523220"/>
          </a:xfrm>
          <a:prstGeom prst="rect">
            <a:avLst/>
          </a:prstGeom>
        </p:spPr>
        <p:txBody>
          <a:bodyPr wrap="square">
            <a:spAutoFit/>
          </a:bodyPr>
          <a:lstStyle/>
          <a:p>
            <a:pPr lvl="0" algn="ctr" fontAlgn="base">
              <a:spcBef>
                <a:spcPct val="0"/>
              </a:spcBef>
              <a:spcAft>
                <a:spcPct val="0"/>
              </a:spcAft>
            </a:pPr>
            <a:r>
              <a:rPr lang="zh-CN" altLang="zh-CN" sz="2800" b="1" dirty="0">
                <a:solidFill>
                  <a:prstClr val="black"/>
                </a:solidFill>
                <a:latin typeface="+mn-ea"/>
                <a:cs typeface="Times New Roman" pitchFamily="18" charset="0"/>
              </a:rPr>
              <a:t>采购合同分类编号规则一览表</a:t>
            </a:r>
            <a:endParaRPr lang="zh-CN" altLang="zh-CN" sz="2800" dirty="0">
              <a:solidFill>
                <a:prstClr val="black"/>
              </a:solidFill>
              <a:latin typeface="+mn-ea"/>
              <a:cs typeface="宋体" pitchFamily="2" charset="-122"/>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350472201"/>
              </p:ext>
            </p:extLst>
          </p:nvPr>
        </p:nvGraphicFramePr>
        <p:xfrm>
          <a:off x="395536" y="1484783"/>
          <a:ext cx="8352927" cy="4536504"/>
        </p:xfrm>
        <a:graphic>
          <a:graphicData uri="http://schemas.openxmlformats.org/drawingml/2006/table">
            <a:tbl>
              <a:tblPr firstRow="1" firstCol="1" bandRow="1">
                <a:tableStyleId>{5C22544A-7EE6-4342-B048-85BDC9FD1C3A}</a:tableStyleId>
              </a:tblPr>
              <a:tblGrid>
                <a:gridCol w="748404">
                  <a:extLst>
                    <a:ext uri="{9D8B030D-6E8A-4147-A177-3AD203B41FA5}">
                      <a16:colId xmlns:a16="http://schemas.microsoft.com/office/drawing/2014/main" xmlns="" val="20000"/>
                    </a:ext>
                  </a:extLst>
                </a:gridCol>
                <a:gridCol w="4736667">
                  <a:extLst>
                    <a:ext uri="{9D8B030D-6E8A-4147-A177-3AD203B41FA5}">
                      <a16:colId xmlns:a16="http://schemas.microsoft.com/office/drawing/2014/main" xmlns="" val="20001"/>
                    </a:ext>
                  </a:extLst>
                </a:gridCol>
                <a:gridCol w="2867856">
                  <a:extLst>
                    <a:ext uri="{9D8B030D-6E8A-4147-A177-3AD203B41FA5}">
                      <a16:colId xmlns:a16="http://schemas.microsoft.com/office/drawing/2014/main" xmlns="" val="20002"/>
                    </a:ext>
                  </a:extLst>
                </a:gridCol>
              </a:tblGrid>
              <a:tr h="504056">
                <a:tc>
                  <a:txBody>
                    <a:bodyPr/>
                    <a:lstStyle/>
                    <a:p>
                      <a:pPr algn="ctr">
                        <a:spcAft>
                          <a:spcPts val="0"/>
                        </a:spcAft>
                      </a:pPr>
                      <a:r>
                        <a:rPr lang="zh-CN" sz="1400" kern="100" dirty="0">
                          <a:effectLst/>
                        </a:rPr>
                        <a:t>序号</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zh-CN" sz="1400" kern="100" dirty="0">
                          <a:effectLst/>
                        </a:rPr>
                        <a:t>合同类别</a:t>
                      </a:r>
                      <a:endParaRPr lang="zh-CN" sz="1050" kern="100" dirty="0">
                        <a:effectLst/>
                        <a:latin typeface="Calibri"/>
                        <a:ea typeface="宋体"/>
                        <a:cs typeface="Times New Roman"/>
                      </a:endParaRPr>
                    </a:p>
                  </a:txBody>
                  <a:tcPr marL="68580" marR="68580" marT="0" marB="0" anchor="ctr"/>
                </a:tc>
                <a:tc>
                  <a:txBody>
                    <a:bodyPr/>
                    <a:lstStyle/>
                    <a:p>
                      <a:pPr algn="ctr">
                        <a:spcAft>
                          <a:spcPts val="0"/>
                        </a:spcAft>
                      </a:pPr>
                      <a:r>
                        <a:rPr lang="zh-CN" sz="1400" kern="100" dirty="0">
                          <a:effectLst/>
                        </a:rPr>
                        <a:t>合同编号分类</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0"/>
                  </a:ext>
                </a:extLst>
              </a:tr>
              <a:tr h="504056">
                <a:tc>
                  <a:txBody>
                    <a:bodyPr/>
                    <a:lstStyle/>
                    <a:p>
                      <a:pPr algn="l">
                        <a:spcAft>
                          <a:spcPts val="0"/>
                        </a:spcAft>
                      </a:pPr>
                      <a:r>
                        <a:rPr lang="en-US" sz="1400" kern="100" dirty="0">
                          <a:effectLst/>
                        </a:rPr>
                        <a:t>1</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国产货物、服务委托采购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a:effectLst/>
                        </a:rPr>
                        <a:t>BUCM-</a:t>
                      </a:r>
                      <a:r>
                        <a:rPr lang="zh-CN" sz="1400" kern="100">
                          <a:effectLst/>
                        </a:rPr>
                        <a:t>年度</a:t>
                      </a:r>
                      <a:r>
                        <a:rPr lang="en-US" sz="1400" kern="100">
                          <a:effectLst/>
                        </a:rPr>
                        <a:t>-CG-GC###</a:t>
                      </a:r>
                      <a:endParaRPr lang="zh-CN" sz="1050" kern="10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1"/>
                  </a:ext>
                </a:extLst>
              </a:tr>
              <a:tr h="504056">
                <a:tc>
                  <a:txBody>
                    <a:bodyPr/>
                    <a:lstStyle/>
                    <a:p>
                      <a:pPr algn="l">
                        <a:spcAft>
                          <a:spcPts val="0"/>
                        </a:spcAft>
                      </a:pPr>
                      <a:r>
                        <a:rPr lang="en-US" sz="1400" kern="100">
                          <a:effectLst/>
                        </a:rPr>
                        <a:t>2</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进口货物、服务委托采购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-CG-JK###</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2"/>
                  </a:ext>
                </a:extLst>
              </a:tr>
              <a:tr h="504056">
                <a:tc>
                  <a:txBody>
                    <a:bodyPr/>
                    <a:lstStyle/>
                    <a:p>
                      <a:pPr algn="l">
                        <a:spcAft>
                          <a:spcPts val="0"/>
                        </a:spcAft>
                      </a:pPr>
                      <a:r>
                        <a:rPr lang="en-US" sz="1400" kern="100">
                          <a:effectLst/>
                        </a:rPr>
                        <a:t>3</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预算金额</a:t>
                      </a:r>
                      <a:r>
                        <a:rPr lang="en-US" sz="1400" kern="100" dirty="0">
                          <a:effectLst/>
                        </a:rPr>
                        <a:t>5</a:t>
                      </a:r>
                      <a:r>
                        <a:rPr lang="zh-CN" sz="1400" kern="100" dirty="0">
                          <a:effectLst/>
                        </a:rPr>
                        <a:t>万元以上固定资产、服务采购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-CG-JT###</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3"/>
                  </a:ext>
                </a:extLst>
              </a:tr>
              <a:tr h="504056">
                <a:tc>
                  <a:txBody>
                    <a:bodyPr/>
                    <a:lstStyle/>
                    <a:p>
                      <a:pPr algn="l">
                        <a:spcAft>
                          <a:spcPts val="0"/>
                        </a:spcAft>
                      </a:pPr>
                      <a:r>
                        <a:rPr lang="en-US" sz="1400" kern="100">
                          <a:effectLst/>
                        </a:rPr>
                        <a:t>4</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预算金额</a:t>
                      </a:r>
                      <a:r>
                        <a:rPr lang="en-US" sz="1400" kern="100" dirty="0">
                          <a:effectLst/>
                        </a:rPr>
                        <a:t>5</a:t>
                      </a:r>
                      <a:r>
                        <a:rPr lang="zh-CN" sz="1400" kern="100" dirty="0">
                          <a:effectLst/>
                        </a:rPr>
                        <a:t>万元以上试剂耗材采购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-CG-HCJJ###</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4"/>
                  </a:ext>
                </a:extLst>
              </a:tr>
              <a:tr h="504056">
                <a:tc>
                  <a:txBody>
                    <a:bodyPr/>
                    <a:lstStyle/>
                    <a:p>
                      <a:pPr algn="l">
                        <a:spcAft>
                          <a:spcPts val="0"/>
                        </a:spcAft>
                      </a:pPr>
                      <a:r>
                        <a:rPr lang="en-US" sz="1400" kern="100">
                          <a:effectLst/>
                        </a:rPr>
                        <a:t>5</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预算金额</a:t>
                      </a:r>
                      <a:r>
                        <a:rPr lang="en-US" sz="1400" kern="100" dirty="0">
                          <a:effectLst/>
                        </a:rPr>
                        <a:t>1-5</a:t>
                      </a:r>
                      <a:r>
                        <a:rPr lang="zh-CN" sz="1400" kern="100" dirty="0">
                          <a:effectLst/>
                        </a:rPr>
                        <a:t>万元固定资产、服务采购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-CG-ZC###</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5"/>
                  </a:ext>
                </a:extLst>
              </a:tr>
              <a:tr h="504056">
                <a:tc>
                  <a:txBody>
                    <a:bodyPr/>
                    <a:lstStyle/>
                    <a:p>
                      <a:pPr algn="l">
                        <a:spcAft>
                          <a:spcPts val="0"/>
                        </a:spcAft>
                      </a:pPr>
                      <a:r>
                        <a:rPr lang="en-US" sz="1400" kern="100">
                          <a:effectLst/>
                        </a:rPr>
                        <a:t>6</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预算金额</a:t>
                      </a:r>
                      <a:r>
                        <a:rPr lang="en-US" sz="1400" kern="100" dirty="0">
                          <a:effectLst/>
                        </a:rPr>
                        <a:t>1-5</a:t>
                      </a:r>
                      <a:r>
                        <a:rPr lang="zh-CN" sz="1400" kern="100" dirty="0">
                          <a:effectLst/>
                        </a:rPr>
                        <a:t>万元试剂耗材采购</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-CG-HCZZ###</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6"/>
                  </a:ext>
                </a:extLst>
              </a:tr>
              <a:tr h="504056">
                <a:tc>
                  <a:txBody>
                    <a:bodyPr/>
                    <a:lstStyle/>
                    <a:p>
                      <a:pPr algn="l">
                        <a:spcAft>
                          <a:spcPts val="0"/>
                        </a:spcAft>
                      </a:pPr>
                      <a:r>
                        <a:rPr lang="en-US" sz="1400" kern="100">
                          <a:effectLst/>
                        </a:rPr>
                        <a:t>7</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线上供应商入围合同</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-CG-RW###</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7"/>
                  </a:ext>
                </a:extLst>
              </a:tr>
              <a:tr h="504056">
                <a:tc>
                  <a:txBody>
                    <a:bodyPr/>
                    <a:lstStyle/>
                    <a:p>
                      <a:pPr algn="l">
                        <a:spcAft>
                          <a:spcPts val="0"/>
                        </a:spcAft>
                      </a:pPr>
                      <a:r>
                        <a:rPr lang="en-US" sz="1400" kern="100">
                          <a:effectLst/>
                        </a:rPr>
                        <a:t>8</a:t>
                      </a:r>
                      <a:endParaRPr lang="zh-CN" sz="1050" kern="100">
                        <a:effectLst/>
                        <a:latin typeface="Calibri"/>
                        <a:ea typeface="宋体"/>
                        <a:cs typeface="Times New Roman"/>
                      </a:endParaRPr>
                    </a:p>
                  </a:txBody>
                  <a:tcPr marL="68580" marR="68580" marT="0" marB="0" anchor="ctr"/>
                </a:tc>
                <a:tc>
                  <a:txBody>
                    <a:bodyPr/>
                    <a:lstStyle/>
                    <a:p>
                      <a:pPr algn="l">
                        <a:spcAft>
                          <a:spcPts val="0"/>
                        </a:spcAft>
                      </a:pPr>
                      <a:r>
                        <a:rPr lang="zh-CN" sz="1400" kern="100" dirty="0">
                          <a:effectLst/>
                        </a:rPr>
                        <a:t>招标采购委托代理合同</a:t>
                      </a:r>
                      <a:endParaRPr lang="zh-CN" sz="1050" kern="100" dirty="0">
                        <a:effectLst/>
                        <a:latin typeface="Calibri"/>
                        <a:ea typeface="宋体"/>
                        <a:cs typeface="Times New Roman"/>
                      </a:endParaRPr>
                    </a:p>
                  </a:txBody>
                  <a:tcPr marL="68580" marR="68580" marT="0" marB="0" anchor="ctr"/>
                </a:tc>
                <a:tc>
                  <a:txBody>
                    <a:bodyPr/>
                    <a:lstStyle/>
                    <a:p>
                      <a:pPr algn="l">
                        <a:spcAft>
                          <a:spcPts val="0"/>
                        </a:spcAft>
                      </a:pPr>
                      <a:r>
                        <a:rPr lang="en-US" sz="1400" kern="100" dirty="0">
                          <a:effectLst/>
                        </a:rPr>
                        <a:t>BUCM-</a:t>
                      </a:r>
                      <a:r>
                        <a:rPr lang="zh-CN" sz="1400" kern="100" dirty="0">
                          <a:effectLst/>
                        </a:rPr>
                        <a:t>年度</a:t>
                      </a:r>
                      <a:r>
                        <a:rPr lang="en-US" sz="1400" kern="100" dirty="0">
                          <a:effectLst/>
                        </a:rPr>
                        <a:t>-CG-WT###</a:t>
                      </a:r>
                      <a:endParaRPr lang="zh-CN" sz="1050" kern="100" dirty="0">
                        <a:effectLst/>
                        <a:latin typeface="Calibri"/>
                        <a:ea typeface="宋体"/>
                        <a:cs typeface="Times New Roman"/>
                      </a:endParaRPr>
                    </a:p>
                  </a:txBody>
                  <a:tcPr marL="68580" marR="68580" marT="0" marB="0" anchor="ct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1628071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476672"/>
            <a:ext cx="7992888" cy="6048672"/>
          </a:xfrm>
        </p:spPr>
        <p:txBody>
          <a:bodyPr>
            <a:normAutofit/>
          </a:bodyPr>
          <a:lstStyle/>
          <a:p>
            <a:pPr marL="0" indent="0">
              <a:lnSpc>
                <a:spcPts val="4000"/>
              </a:lnSpc>
              <a:buNone/>
            </a:pPr>
            <a:r>
              <a:rPr lang="zh-CN" altLang="en-US" sz="2800" b="1" dirty="0" smtClean="0"/>
              <a:t>（</a:t>
            </a:r>
            <a:r>
              <a:rPr lang="en-US" altLang="zh-CN" sz="2800" b="1" dirty="0" smtClean="0"/>
              <a:t>5</a:t>
            </a:r>
            <a:r>
              <a:rPr lang="zh-CN" altLang="en-US" sz="2800" b="1" dirty="0" smtClean="0"/>
              <a:t>）合同签订时间</a:t>
            </a:r>
            <a:endParaRPr lang="en-US" altLang="zh-CN" sz="2800" b="1" dirty="0" smtClean="0"/>
          </a:p>
          <a:p>
            <a:pPr marL="0" indent="0">
              <a:lnSpc>
                <a:spcPts val="4000"/>
              </a:lnSpc>
              <a:buNone/>
            </a:pPr>
            <a:r>
              <a:rPr lang="en-US" altLang="zh-CN" sz="2800" dirty="0" smtClean="0"/>
              <a:t>       </a:t>
            </a:r>
            <a:r>
              <a:rPr lang="zh-CN" altLang="zh-CN" dirty="0" smtClean="0"/>
              <a:t>中标</a:t>
            </a:r>
            <a:r>
              <a:rPr lang="en-US" altLang="zh-CN" dirty="0" smtClean="0"/>
              <a:t>/</a:t>
            </a:r>
            <a:r>
              <a:rPr lang="zh-CN" altLang="zh-CN" dirty="0" smtClean="0"/>
              <a:t>成交</a:t>
            </a:r>
            <a:r>
              <a:rPr lang="zh-CN" altLang="zh-CN" dirty="0"/>
              <a:t>供应商确定</a:t>
            </a:r>
            <a:r>
              <a:rPr lang="zh-CN" altLang="zh-CN" dirty="0" smtClean="0"/>
              <a:t>后</a:t>
            </a:r>
            <a:r>
              <a:rPr lang="zh-CN" altLang="en-US" dirty="0" smtClean="0"/>
              <a:t>，</a:t>
            </a:r>
            <a:r>
              <a:rPr lang="zh-CN" altLang="zh-CN" dirty="0"/>
              <a:t>应在</a:t>
            </a:r>
            <a:r>
              <a:rPr lang="zh-CN" altLang="zh-CN" dirty="0" smtClean="0"/>
              <a:t>中标</a:t>
            </a:r>
            <a:r>
              <a:rPr lang="en-US" altLang="zh-CN" dirty="0" smtClean="0"/>
              <a:t>/</a:t>
            </a:r>
            <a:r>
              <a:rPr lang="zh-CN" altLang="zh-CN" dirty="0" smtClean="0"/>
              <a:t>成交</a:t>
            </a:r>
            <a:r>
              <a:rPr lang="zh-CN" altLang="zh-CN" dirty="0"/>
              <a:t>通知书发出之日</a:t>
            </a:r>
            <a:r>
              <a:rPr lang="zh-CN" altLang="zh-CN" dirty="0" smtClean="0"/>
              <a:t>起</a:t>
            </a:r>
            <a:r>
              <a:rPr lang="en-US" altLang="zh-CN" dirty="0" smtClean="0"/>
              <a:t>30</a:t>
            </a:r>
            <a:r>
              <a:rPr lang="zh-CN" altLang="zh-CN" dirty="0" smtClean="0"/>
              <a:t>内</a:t>
            </a:r>
            <a:r>
              <a:rPr lang="zh-CN" altLang="zh-CN" dirty="0"/>
              <a:t>，按照采购文件和</a:t>
            </a:r>
            <a:r>
              <a:rPr lang="zh-CN" altLang="zh-CN" dirty="0" smtClean="0"/>
              <a:t>投标</a:t>
            </a:r>
            <a:r>
              <a:rPr lang="en-US" altLang="zh-CN" dirty="0" smtClean="0"/>
              <a:t>/</a:t>
            </a:r>
            <a:r>
              <a:rPr lang="zh-CN" altLang="zh-CN" dirty="0" smtClean="0"/>
              <a:t>响应</a:t>
            </a:r>
            <a:r>
              <a:rPr lang="zh-CN" altLang="zh-CN" dirty="0"/>
              <a:t>文件的约定，与</a:t>
            </a:r>
            <a:r>
              <a:rPr lang="zh-CN" altLang="zh-CN" dirty="0" smtClean="0"/>
              <a:t>中标</a:t>
            </a:r>
            <a:r>
              <a:rPr lang="en-US" altLang="zh-CN" dirty="0" smtClean="0"/>
              <a:t>/</a:t>
            </a:r>
            <a:r>
              <a:rPr lang="zh-CN" altLang="zh-CN" dirty="0" smtClean="0"/>
              <a:t>成交</a:t>
            </a:r>
            <a:r>
              <a:rPr lang="zh-CN" altLang="zh-CN" dirty="0"/>
              <a:t>供应商签订书面采购合同。所签订的合同不得对采购文件和</a:t>
            </a:r>
            <a:r>
              <a:rPr lang="zh-CN" altLang="zh-CN" dirty="0" smtClean="0"/>
              <a:t>投标</a:t>
            </a:r>
            <a:r>
              <a:rPr lang="en-US" altLang="zh-CN" dirty="0" smtClean="0"/>
              <a:t>/</a:t>
            </a:r>
            <a:r>
              <a:rPr lang="zh-CN" altLang="zh-CN" dirty="0" smtClean="0"/>
              <a:t>响应文件</a:t>
            </a:r>
            <a:r>
              <a:rPr lang="zh-CN" altLang="en-US" dirty="0"/>
              <a:t>做</a:t>
            </a:r>
            <a:r>
              <a:rPr lang="zh-CN" altLang="zh-CN" dirty="0" smtClean="0"/>
              <a:t>实质性</a:t>
            </a:r>
            <a:r>
              <a:rPr lang="zh-CN" altLang="zh-CN" dirty="0"/>
              <a:t>修改</a:t>
            </a:r>
            <a:r>
              <a:rPr lang="zh-CN" altLang="zh-CN" dirty="0" smtClean="0"/>
              <a:t>。</a:t>
            </a:r>
            <a:endParaRPr lang="en-US" altLang="zh-CN" dirty="0" smtClean="0"/>
          </a:p>
          <a:p>
            <a:pPr marL="0" indent="0">
              <a:lnSpc>
                <a:spcPts val="4000"/>
              </a:lnSpc>
              <a:buNone/>
            </a:pPr>
            <a:endParaRPr lang="en-US" altLang="zh-CN" b="1" dirty="0" smtClean="0"/>
          </a:p>
          <a:p>
            <a:pPr marL="0" indent="0">
              <a:lnSpc>
                <a:spcPts val="4000"/>
              </a:lnSpc>
              <a:buNone/>
            </a:pPr>
            <a:r>
              <a:rPr lang="zh-CN" altLang="en-US" sz="2800" b="1" dirty="0" smtClean="0"/>
              <a:t>（</a:t>
            </a:r>
            <a:r>
              <a:rPr lang="en-US" altLang="zh-CN" sz="2800" b="1" dirty="0" smtClean="0"/>
              <a:t>6</a:t>
            </a:r>
            <a:r>
              <a:rPr lang="zh-CN" altLang="en-US" sz="2800" b="1" dirty="0" smtClean="0"/>
              <a:t>）合同签订方式</a:t>
            </a:r>
            <a:endParaRPr lang="en-US" altLang="zh-CN" sz="2800" b="1" dirty="0" smtClean="0"/>
          </a:p>
          <a:p>
            <a:pPr marL="0" indent="0">
              <a:lnSpc>
                <a:spcPts val="4000"/>
              </a:lnSpc>
              <a:buNone/>
            </a:pPr>
            <a:r>
              <a:rPr lang="en-US" altLang="zh-CN" dirty="0" smtClean="0"/>
              <a:t>      </a:t>
            </a:r>
            <a:r>
              <a:rPr lang="zh-CN" altLang="zh-CN" dirty="0" smtClean="0"/>
              <a:t>采购</a:t>
            </a:r>
            <a:r>
              <a:rPr lang="zh-CN" altLang="zh-CN" dirty="0"/>
              <a:t>合同签订必须履行审批手续</a:t>
            </a:r>
            <a:r>
              <a:rPr lang="zh-CN" altLang="zh-CN" dirty="0" smtClean="0"/>
              <a:t>，</a:t>
            </a:r>
            <a:r>
              <a:rPr lang="zh-CN" altLang="en-US" dirty="0" smtClean="0"/>
              <a:t>资产管理处和采购需求部门</a:t>
            </a:r>
            <a:r>
              <a:rPr lang="zh-CN" altLang="zh-CN" dirty="0" smtClean="0"/>
              <a:t>按照</a:t>
            </a:r>
            <a:r>
              <a:rPr lang="zh-CN" altLang="zh-CN" dirty="0"/>
              <a:t>各自的职责范围以校内正式呈文方式进行</a:t>
            </a:r>
            <a:r>
              <a:rPr lang="zh-CN" altLang="zh-CN" dirty="0" smtClean="0"/>
              <a:t>。</a:t>
            </a:r>
            <a:endParaRPr lang="en-US" altLang="zh-CN" dirty="0" smtClean="0"/>
          </a:p>
        </p:txBody>
      </p:sp>
    </p:spTree>
    <p:extLst>
      <p:ext uri="{BB962C8B-B14F-4D97-AF65-F5344CB8AC3E}">
        <p14:creationId xmlns:p14="http://schemas.microsoft.com/office/powerpoint/2010/main" val="33093482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476672"/>
            <a:ext cx="7992888" cy="6048672"/>
          </a:xfrm>
        </p:spPr>
        <p:txBody>
          <a:bodyPr>
            <a:normAutofit/>
          </a:bodyPr>
          <a:lstStyle/>
          <a:p>
            <a:pPr marL="0" indent="0">
              <a:lnSpc>
                <a:spcPts val="4000"/>
              </a:lnSpc>
              <a:buNone/>
            </a:pPr>
            <a:r>
              <a:rPr lang="en-US" altLang="zh-CN" sz="2800" dirty="0" smtClean="0"/>
              <a:t>  </a:t>
            </a:r>
            <a:r>
              <a:rPr lang="zh-CN" altLang="en-US" sz="2800" dirty="0" smtClean="0"/>
              <a:t>（</a:t>
            </a:r>
            <a:r>
              <a:rPr lang="en-US" altLang="zh-CN" sz="2800" dirty="0" smtClean="0"/>
              <a:t>7</a:t>
            </a:r>
            <a:r>
              <a:rPr lang="zh-CN" altLang="en-US" sz="2800" dirty="0" smtClean="0"/>
              <a:t>）</a:t>
            </a:r>
            <a:r>
              <a:rPr lang="zh-CN" altLang="en-US" sz="2800" b="1" dirty="0" smtClean="0"/>
              <a:t>合同</a:t>
            </a:r>
            <a:r>
              <a:rPr lang="zh-CN" altLang="en-US" sz="2800" b="1" dirty="0"/>
              <a:t>会签部门</a:t>
            </a:r>
            <a:endParaRPr lang="en-US" altLang="zh-CN" sz="2800" b="1" dirty="0"/>
          </a:p>
          <a:p>
            <a:pPr marL="0" indent="0">
              <a:lnSpc>
                <a:spcPts val="4000"/>
              </a:lnSpc>
              <a:buNone/>
            </a:pPr>
            <a:r>
              <a:rPr lang="en-US" altLang="zh-CN" sz="2800" dirty="0"/>
              <a:t>      </a:t>
            </a:r>
            <a:r>
              <a:rPr lang="zh-CN" altLang="zh-CN" dirty="0"/>
              <a:t>使用单位确认、资产管理处、财务处、审计处、监察处等部门会签，由学校法定代表人或授权代表</a:t>
            </a:r>
            <a:r>
              <a:rPr lang="zh-CN" altLang="zh-CN" dirty="0" smtClean="0"/>
              <a:t>签署</a:t>
            </a:r>
            <a:r>
              <a:rPr lang="zh-CN" altLang="en-US" dirty="0" smtClean="0"/>
              <a:t>并加盖</a:t>
            </a:r>
            <a:r>
              <a:rPr lang="zh-CN" altLang="en-US" u="sng" dirty="0" smtClean="0"/>
              <a:t>采购合同章</a:t>
            </a:r>
            <a:r>
              <a:rPr lang="zh-CN" altLang="en-US" dirty="0" smtClean="0"/>
              <a:t>后生效</a:t>
            </a:r>
            <a:r>
              <a:rPr lang="zh-CN" altLang="zh-CN" dirty="0" smtClean="0"/>
              <a:t>。</a:t>
            </a:r>
            <a:endParaRPr lang="en-US" altLang="zh-CN" dirty="0" smtClean="0"/>
          </a:p>
          <a:p>
            <a:pPr marL="0" indent="0">
              <a:lnSpc>
                <a:spcPts val="4000"/>
              </a:lnSpc>
              <a:buNone/>
            </a:pPr>
            <a:endParaRPr lang="zh-CN" altLang="zh-CN" sz="2800" dirty="0"/>
          </a:p>
          <a:p>
            <a:pPr marL="0" indent="0">
              <a:lnSpc>
                <a:spcPts val="4000"/>
              </a:lnSpc>
              <a:buNone/>
            </a:pPr>
            <a:r>
              <a:rPr lang="en-US" altLang="zh-CN" sz="2800" b="1" dirty="0" smtClean="0"/>
              <a:t>  2.</a:t>
            </a:r>
            <a:r>
              <a:rPr lang="zh-CN" altLang="en-US" sz="2800" b="1" dirty="0" smtClean="0"/>
              <a:t>合同履行</a:t>
            </a:r>
            <a:endParaRPr lang="en-US" altLang="zh-CN" sz="2800" b="1" dirty="0" smtClean="0"/>
          </a:p>
          <a:p>
            <a:pPr marL="0" indent="0">
              <a:lnSpc>
                <a:spcPts val="4000"/>
              </a:lnSpc>
              <a:buNone/>
            </a:pPr>
            <a:r>
              <a:rPr lang="en-US" altLang="zh-CN" sz="2800" b="1" dirty="0" smtClean="0"/>
              <a:t>    </a:t>
            </a:r>
            <a:r>
              <a:rPr lang="zh-CN" altLang="en-US" sz="2800" dirty="0" smtClean="0"/>
              <a:t>（</a:t>
            </a:r>
            <a:r>
              <a:rPr lang="en-US" altLang="zh-CN" sz="2800" dirty="0" smtClean="0"/>
              <a:t>1</a:t>
            </a:r>
            <a:r>
              <a:rPr lang="zh-CN" altLang="en-US" sz="2800" dirty="0" smtClean="0"/>
              <a:t>）资料移交</a:t>
            </a:r>
            <a:r>
              <a:rPr lang="en-US" altLang="zh-CN" sz="2800" dirty="0" smtClean="0"/>
              <a:t>  </a:t>
            </a:r>
          </a:p>
          <a:p>
            <a:pPr marL="0" indent="0">
              <a:lnSpc>
                <a:spcPts val="4000"/>
              </a:lnSpc>
              <a:buNone/>
            </a:pPr>
            <a:r>
              <a:rPr lang="en-US" altLang="zh-CN" dirty="0" smtClean="0"/>
              <a:t>     </a:t>
            </a:r>
            <a:r>
              <a:rPr lang="zh-CN" altLang="zh-CN" dirty="0" smtClean="0"/>
              <a:t>由</a:t>
            </a:r>
            <a:r>
              <a:rPr lang="zh-CN" altLang="zh-CN" dirty="0"/>
              <a:t>资产管理处组织采购并签订合同的，</a:t>
            </a:r>
            <a:r>
              <a:rPr lang="zh-CN" altLang="zh-CN" dirty="0" smtClean="0"/>
              <a:t>采购</a:t>
            </a:r>
            <a:r>
              <a:rPr lang="zh-CN" altLang="en-US" dirty="0" smtClean="0"/>
              <a:t>合同签订完毕</a:t>
            </a:r>
            <a:r>
              <a:rPr lang="zh-CN" altLang="zh-CN" dirty="0" smtClean="0"/>
              <a:t>，</a:t>
            </a:r>
            <a:r>
              <a:rPr lang="zh-CN" altLang="zh-CN" dirty="0"/>
              <a:t>资产</a:t>
            </a:r>
            <a:r>
              <a:rPr lang="zh-CN" altLang="zh-CN" dirty="0" smtClean="0"/>
              <a:t>管理处及时</a:t>
            </a:r>
            <a:r>
              <a:rPr lang="zh-CN" altLang="zh-CN" dirty="0"/>
              <a:t>将采购资料移交给采购需求</a:t>
            </a:r>
            <a:r>
              <a:rPr lang="zh-CN" altLang="zh-CN" dirty="0" smtClean="0"/>
              <a:t>部门。</a:t>
            </a:r>
            <a:endParaRPr lang="en-US" altLang="zh-CN" dirty="0" smtClean="0"/>
          </a:p>
          <a:p>
            <a:pPr marL="0" indent="0">
              <a:lnSpc>
                <a:spcPts val="4000"/>
              </a:lnSpc>
              <a:buNone/>
            </a:pPr>
            <a:r>
              <a:rPr lang="en-US" altLang="zh-CN" dirty="0"/>
              <a:t> </a:t>
            </a:r>
            <a:r>
              <a:rPr lang="en-US" altLang="zh-CN" dirty="0" smtClean="0"/>
              <a:t>    </a:t>
            </a:r>
            <a:r>
              <a:rPr lang="zh-CN" altLang="en-US" u="sng" dirty="0" smtClean="0"/>
              <a:t>采购</a:t>
            </a:r>
            <a:r>
              <a:rPr lang="zh-CN" altLang="en-US" u="sng" dirty="0"/>
              <a:t>需求部门负责合同的履行。</a:t>
            </a:r>
            <a:endParaRPr lang="en-US" altLang="zh-CN" u="sng" dirty="0"/>
          </a:p>
          <a:p>
            <a:pPr marL="0" indent="0">
              <a:buNone/>
            </a:pPr>
            <a:endParaRPr lang="zh-CN" altLang="zh-CN" sz="2800" dirty="0"/>
          </a:p>
        </p:txBody>
      </p:sp>
      <p:sp>
        <p:nvSpPr>
          <p:cNvPr id="3" name="圆角矩形标注 2"/>
          <p:cNvSpPr/>
          <p:nvPr/>
        </p:nvSpPr>
        <p:spPr>
          <a:xfrm>
            <a:off x="3563888" y="2585864"/>
            <a:ext cx="4176464" cy="720080"/>
          </a:xfrm>
          <a:prstGeom prst="wedgeRoundRectCallout">
            <a:avLst>
              <a:gd name="adj1" fmla="val -93947"/>
              <a:gd name="adj2" fmla="val -5169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采购合同章由校办负责管理，合同呈文会签完毕后，由呈文单位到校办盖章。</a:t>
            </a:r>
            <a:endParaRPr lang="zh-CN" altLang="en-US" dirty="0"/>
          </a:p>
        </p:txBody>
      </p:sp>
    </p:spTree>
    <p:extLst>
      <p:ext uri="{BB962C8B-B14F-4D97-AF65-F5344CB8AC3E}">
        <p14:creationId xmlns:p14="http://schemas.microsoft.com/office/powerpoint/2010/main" val="30441563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10777696"/>
              </p:ext>
            </p:extLst>
          </p:nvPr>
        </p:nvGraphicFramePr>
        <p:xfrm>
          <a:off x="827584" y="1268752"/>
          <a:ext cx="7776865" cy="5370897"/>
        </p:xfrm>
        <a:graphic>
          <a:graphicData uri="http://schemas.openxmlformats.org/drawingml/2006/table">
            <a:tbl>
              <a:tblPr firstRow="1" firstCol="1" bandRow="1">
                <a:tableStyleId>{5C22544A-7EE6-4342-B048-85BDC9FD1C3A}</a:tableStyleId>
              </a:tblPr>
              <a:tblGrid>
                <a:gridCol w="1313207">
                  <a:extLst>
                    <a:ext uri="{9D8B030D-6E8A-4147-A177-3AD203B41FA5}">
                      <a16:colId xmlns:a16="http://schemas.microsoft.com/office/drawing/2014/main" xmlns="" val="20000"/>
                    </a:ext>
                  </a:extLst>
                </a:gridCol>
                <a:gridCol w="199337">
                  <a:extLst>
                    <a:ext uri="{9D8B030D-6E8A-4147-A177-3AD203B41FA5}">
                      <a16:colId xmlns:a16="http://schemas.microsoft.com/office/drawing/2014/main" xmlns="" val="20001"/>
                    </a:ext>
                  </a:extLst>
                </a:gridCol>
                <a:gridCol w="199337">
                  <a:extLst>
                    <a:ext uri="{9D8B030D-6E8A-4147-A177-3AD203B41FA5}">
                      <a16:colId xmlns:a16="http://schemas.microsoft.com/office/drawing/2014/main" xmlns="" val="20002"/>
                    </a:ext>
                  </a:extLst>
                </a:gridCol>
                <a:gridCol w="2417645">
                  <a:extLst>
                    <a:ext uri="{9D8B030D-6E8A-4147-A177-3AD203B41FA5}">
                      <a16:colId xmlns:a16="http://schemas.microsoft.com/office/drawing/2014/main" xmlns="" val="20003"/>
                    </a:ext>
                  </a:extLst>
                </a:gridCol>
                <a:gridCol w="199337">
                  <a:extLst>
                    <a:ext uri="{9D8B030D-6E8A-4147-A177-3AD203B41FA5}">
                      <a16:colId xmlns:a16="http://schemas.microsoft.com/office/drawing/2014/main" xmlns="" val="20004"/>
                    </a:ext>
                  </a:extLst>
                </a:gridCol>
                <a:gridCol w="199337">
                  <a:extLst>
                    <a:ext uri="{9D8B030D-6E8A-4147-A177-3AD203B41FA5}">
                      <a16:colId xmlns:a16="http://schemas.microsoft.com/office/drawing/2014/main" xmlns="" val="20005"/>
                    </a:ext>
                  </a:extLst>
                </a:gridCol>
                <a:gridCol w="398673">
                  <a:extLst>
                    <a:ext uri="{9D8B030D-6E8A-4147-A177-3AD203B41FA5}">
                      <a16:colId xmlns:a16="http://schemas.microsoft.com/office/drawing/2014/main" xmlns="" val="20006"/>
                    </a:ext>
                  </a:extLst>
                </a:gridCol>
                <a:gridCol w="100597">
                  <a:extLst>
                    <a:ext uri="{9D8B030D-6E8A-4147-A177-3AD203B41FA5}">
                      <a16:colId xmlns:a16="http://schemas.microsoft.com/office/drawing/2014/main" xmlns="" val="20007"/>
                    </a:ext>
                  </a:extLst>
                </a:gridCol>
                <a:gridCol w="98739">
                  <a:extLst>
                    <a:ext uri="{9D8B030D-6E8A-4147-A177-3AD203B41FA5}">
                      <a16:colId xmlns:a16="http://schemas.microsoft.com/office/drawing/2014/main" xmlns="" val="20008"/>
                    </a:ext>
                  </a:extLst>
                </a:gridCol>
                <a:gridCol w="2650656">
                  <a:extLst>
                    <a:ext uri="{9D8B030D-6E8A-4147-A177-3AD203B41FA5}">
                      <a16:colId xmlns:a16="http://schemas.microsoft.com/office/drawing/2014/main" xmlns="" val="20009"/>
                    </a:ext>
                  </a:extLst>
                </a:gridCol>
              </a:tblGrid>
              <a:tr h="219867">
                <a:tc gridSpan="2">
                  <a:txBody>
                    <a:bodyPr/>
                    <a:lstStyle/>
                    <a:p>
                      <a:pPr algn="l">
                        <a:lnSpc>
                          <a:spcPts val="1800"/>
                        </a:lnSpc>
                        <a:spcAft>
                          <a:spcPts val="0"/>
                        </a:spcAft>
                      </a:pPr>
                      <a:r>
                        <a:rPr lang="zh-CN" sz="1100" kern="0" dirty="0">
                          <a:effectLst/>
                        </a:rPr>
                        <a:t>项目名称</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gridSpan="8">
                  <a:txBody>
                    <a:bodyPr/>
                    <a:lstStyle/>
                    <a:p>
                      <a:pPr algn="l">
                        <a:lnSpc>
                          <a:spcPts val="1800"/>
                        </a:lnSpc>
                        <a:spcAft>
                          <a:spcPts val="0"/>
                        </a:spcAft>
                      </a:pPr>
                      <a:r>
                        <a:rPr lang="en-US" sz="1100" kern="0">
                          <a:effectLst/>
                        </a:rPr>
                        <a:t> </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0"/>
                  </a:ext>
                </a:extLst>
              </a:tr>
              <a:tr h="219867">
                <a:tc gridSpan="2">
                  <a:txBody>
                    <a:bodyPr/>
                    <a:lstStyle/>
                    <a:p>
                      <a:pPr algn="l">
                        <a:lnSpc>
                          <a:spcPts val="1800"/>
                        </a:lnSpc>
                        <a:spcAft>
                          <a:spcPts val="0"/>
                        </a:spcAft>
                      </a:pPr>
                      <a:r>
                        <a:rPr lang="zh-CN" sz="1100" kern="0" dirty="0">
                          <a:effectLst/>
                        </a:rPr>
                        <a:t>项目编号</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gridSpan="8">
                  <a:txBody>
                    <a:bodyPr/>
                    <a:lstStyle/>
                    <a:p>
                      <a:pPr algn="l">
                        <a:lnSpc>
                          <a:spcPts val="1800"/>
                        </a:lnSpc>
                        <a:spcAft>
                          <a:spcPts val="0"/>
                        </a:spcAft>
                      </a:pPr>
                      <a:r>
                        <a:rPr lang="en-US" sz="1100" kern="0" dirty="0">
                          <a:effectLst/>
                        </a:rPr>
                        <a:t> </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1"/>
                  </a:ext>
                </a:extLst>
              </a:tr>
              <a:tr h="219867">
                <a:tc gridSpan="2">
                  <a:txBody>
                    <a:bodyPr/>
                    <a:lstStyle/>
                    <a:p>
                      <a:pPr algn="l">
                        <a:lnSpc>
                          <a:spcPts val="1800"/>
                        </a:lnSpc>
                        <a:spcAft>
                          <a:spcPts val="0"/>
                        </a:spcAft>
                      </a:pPr>
                      <a:r>
                        <a:rPr lang="zh-CN" sz="1100" kern="0">
                          <a:effectLst/>
                        </a:rPr>
                        <a:t>采购组织形式</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gridSpan="8">
                  <a:txBody>
                    <a:bodyPr/>
                    <a:lstStyle/>
                    <a:p>
                      <a:pPr algn="l">
                        <a:lnSpc>
                          <a:spcPts val="1800"/>
                        </a:lnSpc>
                        <a:spcAft>
                          <a:spcPts val="0"/>
                        </a:spcAft>
                      </a:pPr>
                      <a:r>
                        <a:rPr lang="zh-CN" sz="1100" kern="100" dirty="0">
                          <a:effectLst/>
                        </a:rPr>
                        <a:t>□政府集中采购</a:t>
                      </a:r>
                      <a:r>
                        <a:rPr lang="en-US" sz="1100" kern="100" dirty="0">
                          <a:effectLst/>
                        </a:rPr>
                        <a:t>    </a:t>
                      </a:r>
                      <a:r>
                        <a:rPr lang="zh-CN" sz="1100" kern="100" dirty="0">
                          <a:effectLst/>
                        </a:rPr>
                        <a:t>□部门集中采购</a:t>
                      </a:r>
                      <a:r>
                        <a:rPr lang="en-US" sz="1100" kern="100" dirty="0">
                          <a:effectLst/>
                        </a:rPr>
                        <a:t>    </a:t>
                      </a:r>
                      <a:r>
                        <a:rPr lang="zh-CN" sz="1100" kern="100" dirty="0">
                          <a:effectLst/>
                        </a:rPr>
                        <a:t>□分散采购</a:t>
                      </a:r>
                      <a:r>
                        <a:rPr lang="en-US" sz="1100" kern="100" dirty="0">
                          <a:effectLst/>
                        </a:rPr>
                        <a:t>    </a:t>
                      </a:r>
                      <a:r>
                        <a:rPr lang="zh-CN" sz="1100" kern="100" dirty="0">
                          <a:effectLst/>
                        </a:rPr>
                        <a:t>□其他</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2"/>
                  </a:ext>
                </a:extLst>
              </a:tr>
              <a:tr h="219867">
                <a:tc gridSpan="2">
                  <a:txBody>
                    <a:bodyPr/>
                    <a:lstStyle/>
                    <a:p>
                      <a:pPr algn="l">
                        <a:lnSpc>
                          <a:spcPts val="1800"/>
                        </a:lnSpc>
                        <a:spcAft>
                          <a:spcPts val="0"/>
                        </a:spcAft>
                      </a:pPr>
                      <a:r>
                        <a:rPr lang="zh-CN" sz="1100" kern="0">
                          <a:effectLst/>
                        </a:rPr>
                        <a:t>项目单位（负责人）</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gridSpan="8">
                  <a:txBody>
                    <a:bodyPr/>
                    <a:lstStyle/>
                    <a:p>
                      <a:pPr algn="l">
                        <a:lnSpc>
                          <a:spcPts val="1800"/>
                        </a:lnSpc>
                        <a:spcAft>
                          <a:spcPts val="0"/>
                        </a:spcAft>
                      </a:pPr>
                      <a:r>
                        <a:rPr lang="en-US" sz="1100" kern="0" dirty="0">
                          <a:effectLst/>
                        </a:rPr>
                        <a:t> </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3"/>
                  </a:ext>
                </a:extLst>
              </a:tr>
              <a:tr h="219867">
                <a:tc gridSpan="2">
                  <a:txBody>
                    <a:bodyPr/>
                    <a:lstStyle/>
                    <a:p>
                      <a:pPr algn="l">
                        <a:lnSpc>
                          <a:spcPts val="1800"/>
                        </a:lnSpc>
                        <a:spcAft>
                          <a:spcPts val="0"/>
                        </a:spcAft>
                      </a:pPr>
                      <a:r>
                        <a:rPr lang="zh-CN" sz="1100" kern="0">
                          <a:effectLst/>
                        </a:rPr>
                        <a:t>中标供应商</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gridSpan="8">
                  <a:txBody>
                    <a:bodyPr/>
                    <a:lstStyle/>
                    <a:p>
                      <a:endParaRPr lang="zh-CN" sz="1100" kern="100" dirty="0">
                        <a:effectLst/>
                        <a:latin typeface="Calibri"/>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4"/>
                  </a:ext>
                </a:extLst>
              </a:tr>
              <a:tr h="268825">
                <a:tc gridSpan="2">
                  <a:txBody>
                    <a:bodyPr/>
                    <a:lstStyle/>
                    <a:p>
                      <a:pPr algn="l">
                        <a:lnSpc>
                          <a:spcPts val="1800"/>
                        </a:lnSpc>
                        <a:spcAft>
                          <a:spcPts val="0"/>
                        </a:spcAft>
                      </a:pPr>
                      <a:r>
                        <a:rPr lang="zh-CN" sz="1100" kern="0">
                          <a:effectLst/>
                        </a:rPr>
                        <a:t>中标供应商联系人</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gridSpan="3">
                  <a:txBody>
                    <a:bodyPr/>
                    <a:lstStyle/>
                    <a:p>
                      <a:pPr algn="l">
                        <a:lnSpc>
                          <a:spcPts val="1800"/>
                        </a:lnSpc>
                        <a:spcAft>
                          <a:spcPts val="0"/>
                        </a:spcAft>
                      </a:pPr>
                      <a:r>
                        <a:rPr lang="en-US" sz="1100" kern="0">
                          <a:effectLst/>
                        </a:rPr>
                        <a:t> </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gridSpan="3">
                  <a:txBody>
                    <a:bodyPr/>
                    <a:lstStyle/>
                    <a:p>
                      <a:pPr algn="l">
                        <a:lnSpc>
                          <a:spcPts val="1800"/>
                        </a:lnSpc>
                        <a:spcAft>
                          <a:spcPts val="0"/>
                        </a:spcAft>
                      </a:pPr>
                      <a:r>
                        <a:rPr lang="zh-CN" sz="1100" kern="0" dirty="0">
                          <a:effectLst/>
                        </a:rPr>
                        <a:t>联系电话</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gridSpan="2">
                  <a:txBody>
                    <a:bodyPr/>
                    <a:lstStyle/>
                    <a:p>
                      <a:pPr algn="l">
                        <a:lnSpc>
                          <a:spcPts val="1800"/>
                        </a:lnSpc>
                        <a:spcAft>
                          <a:spcPts val="0"/>
                        </a:spcAft>
                      </a:pPr>
                      <a:r>
                        <a:rPr lang="en-US" sz="1100" kern="0">
                          <a:effectLst/>
                        </a:rPr>
                        <a:t> </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extLst>
                  <a:ext uri="{0D108BD9-81ED-4DB2-BD59-A6C34878D82A}">
                    <a16:rowId xmlns:a16="http://schemas.microsoft.com/office/drawing/2014/main" xmlns="" val="10005"/>
                  </a:ext>
                </a:extLst>
              </a:tr>
              <a:tr h="244367">
                <a:tc gridSpan="2">
                  <a:txBody>
                    <a:bodyPr/>
                    <a:lstStyle/>
                    <a:p>
                      <a:pPr algn="l">
                        <a:lnSpc>
                          <a:spcPts val="1800"/>
                        </a:lnSpc>
                        <a:spcAft>
                          <a:spcPts val="0"/>
                        </a:spcAft>
                      </a:pPr>
                      <a:r>
                        <a:rPr lang="zh-CN" sz="1100" kern="0">
                          <a:effectLst/>
                        </a:rPr>
                        <a:t>合同编号</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gridSpan="3">
                  <a:txBody>
                    <a:bodyPr/>
                    <a:lstStyle/>
                    <a:p>
                      <a:pPr algn="l">
                        <a:lnSpc>
                          <a:spcPts val="1800"/>
                        </a:lnSpc>
                        <a:spcAft>
                          <a:spcPts val="0"/>
                        </a:spcAft>
                      </a:pPr>
                      <a:r>
                        <a:rPr lang="en-US" sz="1100" kern="0">
                          <a:effectLst/>
                        </a:rPr>
                        <a:t> </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gridSpan="3">
                  <a:txBody>
                    <a:bodyPr/>
                    <a:lstStyle/>
                    <a:p>
                      <a:pPr algn="l">
                        <a:lnSpc>
                          <a:spcPts val="1800"/>
                        </a:lnSpc>
                        <a:spcAft>
                          <a:spcPts val="0"/>
                        </a:spcAft>
                      </a:pPr>
                      <a:r>
                        <a:rPr lang="zh-CN" sz="1100" kern="0">
                          <a:effectLst/>
                        </a:rPr>
                        <a:t>外贸合同编号</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gridSpan="2">
                  <a:txBody>
                    <a:bodyPr/>
                    <a:lstStyle/>
                    <a:p>
                      <a:endParaRPr lang="zh-CN" altLang="en-US" sz="1100" dirty="0"/>
                    </a:p>
                  </a:txBody>
                  <a:tcPr marL="33254" marR="33254" marT="0" marB="0" anchor="ctr"/>
                </a:tc>
                <a:tc hMerge="1">
                  <a:txBody>
                    <a:bodyPr/>
                    <a:lstStyle/>
                    <a:p>
                      <a:endParaRPr lang="zh-CN" altLang="en-US"/>
                    </a:p>
                  </a:txBody>
                  <a:tcPr/>
                </a:tc>
                <a:extLst>
                  <a:ext uri="{0D108BD9-81ED-4DB2-BD59-A6C34878D82A}">
                    <a16:rowId xmlns:a16="http://schemas.microsoft.com/office/drawing/2014/main" xmlns="" val="10006"/>
                  </a:ext>
                </a:extLst>
              </a:tr>
              <a:tr h="219867">
                <a:tc gridSpan="10">
                  <a:txBody>
                    <a:bodyPr/>
                    <a:lstStyle/>
                    <a:p>
                      <a:pPr algn="l">
                        <a:lnSpc>
                          <a:spcPts val="1800"/>
                        </a:lnSpc>
                        <a:spcAft>
                          <a:spcPts val="0"/>
                        </a:spcAft>
                      </a:pPr>
                      <a:r>
                        <a:rPr lang="zh-CN" sz="1100" kern="0" dirty="0">
                          <a:effectLst/>
                        </a:rPr>
                        <a:t>采购项目交接清单（可附页）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7"/>
                  </a:ext>
                </a:extLst>
              </a:tr>
              <a:tr h="219867">
                <a:tc>
                  <a:txBody>
                    <a:bodyPr/>
                    <a:lstStyle/>
                    <a:p>
                      <a:pPr algn="ctr">
                        <a:lnSpc>
                          <a:spcPts val="1800"/>
                        </a:lnSpc>
                        <a:spcAft>
                          <a:spcPts val="0"/>
                        </a:spcAft>
                      </a:pPr>
                      <a:r>
                        <a:rPr lang="zh-CN" sz="1100" kern="0">
                          <a:effectLst/>
                        </a:rPr>
                        <a:t>序号</a:t>
                      </a:r>
                      <a:endParaRPr lang="zh-CN" sz="1100" kern="100">
                        <a:effectLst/>
                        <a:latin typeface="Calibri"/>
                        <a:ea typeface="宋体"/>
                        <a:cs typeface="Times New Roman"/>
                      </a:endParaRPr>
                    </a:p>
                  </a:txBody>
                  <a:tcPr marL="33254" marR="33254" marT="0" marB="0" anchor="ctr"/>
                </a:tc>
                <a:tc gridSpan="5">
                  <a:txBody>
                    <a:bodyPr/>
                    <a:lstStyle/>
                    <a:p>
                      <a:pPr algn="ctr">
                        <a:lnSpc>
                          <a:spcPts val="1800"/>
                        </a:lnSpc>
                        <a:spcAft>
                          <a:spcPts val="0"/>
                        </a:spcAft>
                      </a:pPr>
                      <a:r>
                        <a:rPr lang="zh-CN" sz="1100" kern="0">
                          <a:effectLst/>
                        </a:rPr>
                        <a:t>采购项目档案目录</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lnSpc>
                          <a:spcPts val="1800"/>
                        </a:lnSpc>
                        <a:spcAft>
                          <a:spcPts val="0"/>
                        </a:spcAft>
                      </a:pPr>
                      <a:r>
                        <a:rPr lang="zh-CN" sz="1100" kern="0" dirty="0">
                          <a:effectLst/>
                        </a:rPr>
                        <a:t>交接情况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8"/>
                  </a:ext>
                </a:extLst>
              </a:tr>
              <a:tr h="219867">
                <a:tc>
                  <a:txBody>
                    <a:bodyPr/>
                    <a:lstStyle/>
                    <a:p>
                      <a:pPr algn="just">
                        <a:spcAft>
                          <a:spcPts val="0"/>
                        </a:spcAft>
                      </a:pPr>
                      <a:r>
                        <a:rPr lang="en-US" sz="1100" kern="100">
                          <a:effectLst/>
                        </a:rPr>
                        <a:t>1</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采购文件</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9"/>
                  </a:ext>
                </a:extLst>
              </a:tr>
              <a:tr h="219867">
                <a:tc>
                  <a:txBody>
                    <a:bodyPr/>
                    <a:lstStyle/>
                    <a:p>
                      <a:pPr algn="just">
                        <a:spcAft>
                          <a:spcPts val="0"/>
                        </a:spcAft>
                      </a:pPr>
                      <a:r>
                        <a:rPr lang="en-US" sz="1100" kern="100">
                          <a:effectLst/>
                        </a:rPr>
                        <a:t>2</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投标文件</a:t>
                      </a:r>
                      <a:r>
                        <a:rPr lang="en-US" sz="1100" kern="0">
                          <a:effectLst/>
                        </a:rPr>
                        <a:t>/</a:t>
                      </a:r>
                      <a:r>
                        <a:rPr lang="zh-CN" sz="1100" kern="0">
                          <a:effectLst/>
                        </a:rPr>
                        <a:t>响应文件</a:t>
                      </a:r>
                      <a:r>
                        <a:rPr lang="en-US" sz="1100" kern="0">
                          <a:effectLst/>
                        </a:rPr>
                        <a:t>/</a:t>
                      </a:r>
                      <a:r>
                        <a:rPr lang="zh-CN" sz="1100" kern="0">
                          <a:effectLst/>
                        </a:rPr>
                        <a:t>报价文件</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0"/>
                  </a:ext>
                </a:extLst>
              </a:tr>
              <a:tr h="219867">
                <a:tc>
                  <a:txBody>
                    <a:bodyPr/>
                    <a:lstStyle/>
                    <a:p>
                      <a:pPr algn="just">
                        <a:spcAft>
                          <a:spcPts val="0"/>
                        </a:spcAft>
                      </a:pPr>
                      <a:r>
                        <a:rPr lang="en-US" sz="1100" kern="100">
                          <a:effectLst/>
                        </a:rPr>
                        <a:t>3</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合同呈文处理单</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1"/>
                  </a:ext>
                </a:extLst>
              </a:tr>
              <a:tr h="219867">
                <a:tc>
                  <a:txBody>
                    <a:bodyPr/>
                    <a:lstStyle/>
                    <a:p>
                      <a:pPr algn="just">
                        <a:spcAft>
                          <a:spcPts val="0"/>
                        </a:spcAft>
                      </a:pPr>
                      <a:r>
                        <a:rPr lang="en-US" sz="1100" kern="100">
                          <a:effectLst/>
                        </a:rPr>
                        <a:t>4</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呈文请示</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2"/>
                  </a:ext>
                </a:extLst>
              </a:tr>
              <a:tr h="219867">
                <a:tc>
                  <a:txBody>
                    <a:bodyPr/>
                    <a:lstStyle/>
                    <a:p>
                      <a:pPr algn="just">
                        <a:spcAft>
                          <a:spcPts val="0"/>
                        </a:spcAft>
                      </a:pPr>
                      <a:r>
                        <a:rPr lang="en-US" sz="1100" kern="100">
                          <a:effectLst/>
                        </a:rPr>
                        <a:t>5</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dirty="0">
                          <a:effectLst/>
                        </a:rPr>
                        <a:t>中标通知书</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a:effectLst/>
                        </a:rPr>
                        <a:t>□有 共</a:t>
                      </a:r>
                      <a:r>
                        <a:rPr lang="en-US" sz="1100" kern="100">
                          <a:effectLst/>
                        </a:rPr>
                        <a:t>  </a:t>
                      </a:r>
                      <a:r>
                        <a:rPr lang="zh-CN" sz="1100" kern="100">
                          <a:effectLst/>
                        </a:rPr>
                        <a:t>份（ 页）</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3"/>
                  </a:ext>
                </a:extLst>
              </a:tr>
              <a:tr h="219867">
                <a:tc>
                  <a:txBody>
                    <a:bodyPr/>
                    <a:lstStyle/>
                    <a:p>
                      <a:pPr algn="just">
                        <a:spcAft>
                          <a:spcPts val="0"/>
                        </a:spcAft>
                      </a:pPr>
                      <a:r>
                        <a:rPr lang="en-US" sz="1100" kern="100">
                          <a:effectLst/>
                        </a:rPr>
                        <a:t>6</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补充说明</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 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4"/>
                  </a:ext>
                </a:extLst>
              </a:tr>
              <a:tr h="219867">
                <a:tc>
                  <a:txBody>
                    <a:bodyPr/>
                    <a:lstStyle/>
                    <a:p>
                      <a:pPr algn="just">
                        <a:spcAft>
                          <a:spcPts val="0"/>
                        </a:spcAft>
                      </a:pPr>
                      <a:r>
                        <a:rPr lang="en-US" sz="1100" kern="100">
                          <a:effectLst/>
                        </a:rPr>
                        <a:t>7</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采购合同</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5"/>
                  </a:ext>
                </a:extLst>
              </a:tr>
              <a:tr h="219867">
                <a:tc>
                  <a:txBody>
                    <a:bodyPr/>
                    <a:lstStyle/>
                    <a:p>
                      <a:pPr algn="just">
                        <a:spcAft>
                          <a:spcPts val="0"/>
                        </a:spcAft>
                      </a:pPr>
                      <a:r>
                        <a:rPr lang="en-US" sz="1100" kern="100">
                          <a:effectLst/>
                        </a:rPr>
                        <a:t>8</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外贸合同</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  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6"/>
                  </a:ext>
                </a:extLst>
              </a:tr>
              <a:tr h="219867">
                <a:tc>
                  <a:txBody>
                    <a:bodyPr/>
                    <a:lstStyle/>
                    <a:p>
                      <a:pPr algn="just">
                        <a:spcAft>
                          <a:spcPts val="0"/>
                        </a:spcAft>
                      </a:pPr>
                      <a:r>
                        <a:rPr lang="en-US" sz="1100" kern="100">
                          <a:effectLst/>
                        </a:rPr>
                        <a:t>9</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进出口货物征免税证明</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100">
                          <a:effectLst/>
                        </a:rPr>
                        <a:t>□无 </a:t>
                      </a:r>
                      <a:endParaRPr lang="zh-CN" sz="1100" kern="100">
                        <a:effectLst/>
                        <a:latin typeface="Calibri"/>
                        <a:ea typeface="宋体"/>
                        <a:cs typeface="Times New Roman"/>
                      </a:endParaRPr>
                    </a:p>
                  </a:txBody>
                  <a:tcPr marL="33254" marR="33254" marT="0" marB="0" anchor="ctr"/>
                </a:tc>
                <a:tc gridSpan="3">
                  <a:txBody>
                    <a:bodyPr/>
                    <a:lstStyle/>
                    <a:p>
                      <a:pPr algn="ctr">
                        <a:lnSpc>
                          <a:spcPts val="1800"/>
                        </a:lnSpc>
                        <a:spcAft>
                          <a:spcPts val="0"/>
                        </a:spcAft>
                      </a:pPr>
                      <a:r>
                        <a:rPr lang="zh-CN" sz="1100" kern="100" dirty="0">
                          <a:effectLst/>
                        </a:rPr>
                        <a:t>□有 共</a:t>
                      </a:r>
                      <a:r>
                        <a:rPr lang="en-US" sz="1100" kern="100" dirty="0">
                          <a:effectLst/>
                        </a:rPr>
                        <a:t>  </a:t>
                      </a:r>
                      <a:r>
                        <a:rPr lang="zh-CN" sz="1100" kern="100" dirty="0">
                          <a:effectLst/>
                        </a:rPr>
                        <a:t>份（ 页）</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7"/>
                  </a:ext>
                </a:extLst>
              </a:tr>
              <a:tr h="301472">
                <a:tc gridSpan="3">
                  <a:txBody>
                    <a:bodyPr/>
                    <a:lstStyle/>
                    <a:p>
                      <a:pPr algn="ctr">
                        <a:lnSpc>
                          <a:spcPts val="1800"/>
                        </a:lnSpc>
                        <a:spcAft>
                          <a:spcPts val="0"/>
                        </a:spcAft>
                      </a:pPr>
                      <a:r>
                        <a:rPr lang="zh-CN" sz="1100" kern="0">
                          <a:effectLst/>
                        </a:rPr>
                        <a:t>需要说明的事项（可附页）</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gridSpan="7">
                  <a:txBody>
                    <a:bodyPr/>
                    <a:lstStyle/>
                    <a:p>
                      <a:pPr algn="just">
                        <a:lnSpc>
                          <a:spcPts val="1800"/>
                        </a:lnSpc>
                        <a:spcAft>
                          <a:spcPts val="0"/>
                        </a:spcAft>
                      </a:pPr>
                      <a:r>
                        <a:rPr lang="en-US" sz="1100" kern="0" dirty="0">
                          <a:effectLst/>
                        </a:rPr>
                        <a:t> </a:t>
                      </a:r>
                      <a:endParaRPr lang="zh-CN" sz="1100" kern="100" dirty="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18"/>
                  </a:ext>
                </a:extLst>
              </a:tr>
              <a:tr h="319833">
                <a:tc gridSpan="3">
                  <a:txBody>
                    <a:bodyPr/>
                    <a:lstStyle/>
                    <a:p>
                      <a:pPr algn="l">
                        <a:lnSpc>
                          <a:spcPts val="1800"/>
                        </a:lnSpc>
                        <a:spcAft>
                          <a:spcPts val="0"/>
                        </a:spcAft>
                      </a:pPr>
                      <a:r>
                        <a:rPr lang="zh-CN" sz="1100" kern="0">
                          <a:effectLst/>
                        </a:rPr>
                        <a:t>资产管理处经办人签字</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a:txBody>
                    <a:bodyPr/>
                    <a:lstStyle/>
                    <a:p>
                      <a:pPr algn="l">
                        <a:lnSpc>
                          <a:spcPts val="1800"/>
                        </a:lnSpc>
                        <a:spcAft>
                          <a:spcPts val="0"/>
                        </a:spcAft>
                      </a:pPr>
                      <a:r>
                        <a:rPr lang="en-US" sz="1100" kern="0">
                          <a:effectLst/>
                        </a:rPr>
                        <a:t> </a:t>
                      </a:r>
                      <a:endParaRPr lang="zh-CN" sz="1100" kern="100">
                        <a:effectLst/>
                        <a:latin typeface="Calibri"/>
                        <a:ea typeface="宋体"/>
                        <a:cs typeface="Times New Roman"/>
                      </a:endParaRPr>
                    </a:p>
                  </a:txBody>
                  <a:tcPr marL="33254" marR="33254" marT="0" marB="0" anchor="ctr"/>
                </a:tc>
                <a:tc gridSpan="5">
                  <a:txBody>
                    <a:bodyPr/>
                    <a:lstStyle/>
                    <a:p>
                      <a:pPr algn="l">
                        <a:lnSpc>
                          <a:spcPts val="1800"/>
                        </a:lnSpc>
                        <a:spcAft>
                          <a:spcPts val="0"/>
                        </a:spcAft>
                      </a:pPr>
                      <a:r>
                        <a:rPr lang="zh-CN" sz="1100" kern="0">
                          <a:effectLst/>
                        </a:rPr>
                        <a:t>项目单位接收人签字</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en-US" sz="1100" kern="0" dirty="0">
                          <a:effectLst/>
                        </a:rPr>
                        <a:t> </a:t>
                      </a:r>
                      <a:endParaRPr lang="zh-CN" sz="1100" kern="100" dirty="0">
                        <a:effectLst/>
                        <a:latin typeface="Calibri"/>
                        <a:ea typeface="宋体"/>
                        <a:cs typeface="Times New Roman"/>
                      </a:endParaRPr>
                    </a:p>
                  </a:txBody>
                  <a:tcPr marL="33254" marR="33254" marT="0" marB="0" anchor="ctr"/>
                </a:tc>
                <a:extLst>
                  <a:ext uri="{0D108BD9-81ED-4DB2-BD59-A6C34878D82A}">
                    <a16:rowId xmlns:a16="http://schemas.microsoft.com/office/drawing/2014/main" xmlns="" val="10019"/>
                  </a:ext>
                </a:extLst>
              </a:tr>
              <a:tr h="219867">
                <a:tc gridSpan="3">
                  <a:txBody>
                    <a:bodyPr/>
                    <a:lstStyle/>
                    <a:p>
                      <a:pPr algn="l">
                        <a:lnSpc>
                          <a:spcPts val="1800"/>
                        </a:lnSpc>
                        <a:spcAft>
                          <a:spcPts val="0"/>
                        </a:spcAft>
                      </a:pPr>
                      <a:r>
                        <a:rPr lang="zh-CN" sz="1100" kern="0">
                          <a:effectLst/>
                        </a:rPr>
                        <a:t>资产管理处主管处长签字</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a:txBody>
                    <a:bodyPr/>
                    <a:lstStyle/>
                    <a:p>
                      <a:endParaRPr lang="zh-CN" sz="1100" kern="100">
                        <a:effectLst/>
                        <a:latin typeface="Calibri"/>
                      </a:endParaRPr>
                    </a:p>
                  </a:txBody>
                  <a:tcPr marL="33254" marR="33254" marT="0" marB="0" anchor="ctr"/>
                </a:tc>
                <a:tc gridSpan="5">
                  <a:txBody>
                    <a:bodyPr/>
                    <a:lstStyle/>
                    <a:p>
                      <a:pPr algn="ctr">
                        <a:lnSpc>
                          <a:spcPts val="1800"/>
                        </a:lnSpc>
                        <a:spcAft>
                          <a:spcPts val="0"/>
                        </a:spcAft>
                      </a:pPr>
                      <a:r>
                        <a:rPr lang="zh-CN" sz="1100" kern="0">
                          <a:effectLst/>
                        </a:rPr>
                        <a:t>交接时间</a:t>
                      </a:r>
                      <a:endParaRPr lang="zh-CN" sz="1100" kern="100">
                        <a:effectLst/>
                        <a:latin typeface="Calibri"/>
                        <a:ea typeface="宋体"/>
                        <a:cs typeface="Times New Roman"/>
                      </a:endParaRPr>
                    </a:p>
                  </a:txBody>
                  <a:tcPr marL="33254" marR="33254"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lnSpc>
                          <a:spcPts val="1800"/>
                        </a:lnSpc>
                        <a:spcAft>
                          <a:spcPts val="0"/>
                        </a:spcAft>
                      </a:pPr>
                      <a:r>
                        <a:rPr lang="zh-CN" sz="1100" kern="0" dirty="0">
                          <a:effectLst/>
                        </a:rPr>
                        <a:t>年</a:t>
                      </a:r>
                      <a:r>
                        <a:rPr lang="en-US" sz="1100" kern="0" dirty="0">
                          <a:effectLst/>
                        </a:rPr>
                        <a:t>   </a:t>
                      </a:r>
                      <a:r>
                        <a:rPr lang="zh-CN" sz="1100" kern="0" dirty="0">
                          <a:effectLst/>
                        </a:rPr>
                        <a:t>月</a:t>
                      </a:r>
                      <a:r>
                        <a:rPr lang="en-US" sz="1100" kern="0" dirty="0">
                          <a:effectLst/>
                        </a:rPr>
                        <a:t>  </a:t>
                      </a:r>
                      <a:r>
                        <a:rPr lang="zh-CN" sz="1100" kern="0" dirty="0">
                          <a:effectLst/>
                        </a:rPr>
                        <a:t>日</a:t>
                      </a:r>
                      <a:endParaRPr lang="zh-CN" sz="1100" kern="100" dirty="0">
                        <a:effectLst/>
                        <a:latin typeface="Calibri"/>
                        <a:ea typeface="宋体"/>
                        <a:cs typeface="Times New Roman"/>
                      </a:endParaRPr>
                    </a:p>
                  </a:txBody>
                  <a:tcPr marL="33254" marR="33254" marT="0" marB="0" anchor="ctr"/>
                </a:tc>
                <a:extLst>
                  <a:ext uri="{0D108BD9-81ED-4DB2-BD59-A6C34878D82A}">
                    <a16:rowId xmlns:a16="http://schemas.microsoft.com/office/drawing/2014/main" xmlns="" val="10020"/>
                  </a:ext>
                </a:extLst>
              </a:tr>
            </a:tbl>
          </a:graphicData>
        </a:graphic>
      </p:graphicFrame>
      <p:sp>
        <p:nvSpPr>
          <p:cNvPr id="3" name="标题 2"/>
          <p:cNvSpPr>
            <a:spLocks noGrp="1"/>
          </p:cNvSpPr>
          <p:nvPr>
            <p:ph type="title"/>
          </p:nvPr>
        </p:nvSpPr>
        <p:spPr>
          <a:xfrm>
            <a:off x="457200" y="338328"/>
            <a:ext cx="8229600" cy="570392"/>
          </a:xfrm>
        </p:spPr>
        <p:txBody>
          <a:bodyPr>
            <a:normAutofit fontScale="90000"/>
          </a:bodyPr>
          <a:lstStyle/>
          <a:p>
            <a:r>
              <a:rPr lang="zh-CN" altLang="zh-CN" b="1" dirty="0"/>
              <a:t>采购项目资料移交</a:t>
            </a:r>
            <a:r>
              <a:rPr lang="zh-CN" altLang="zh-CN" b="1" dirty="0" smtClean="0"/>
              <a:t>单</a:t>
            </a:r>
            <a:endParaRPr lang="zh-CN" altLang="en-US" dirty="0"/>
          </a:p>
        </p:txBody>
      </p:sp>
      <p:sp>
        <p:nvSpPr>
          <p:cNvPr id="5" name="Rectangle 1"/>
          <p:cNvSpPr>
            <a:spLocks noChangeArrowheads="1"/>
          </p:cNvSpPr>
          <p:nvPr/>
        </p:nvSpPr>
        <p:spPr bwMode="auto">
          <a:xfrm>
            <a:off x="3035300" y="-13604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val="23426254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476672"/>
            <a:ext cx="7992888" cy="6048672"/>
          </a:xfrm>
        </p:spPr>
        <p:txBody>
          <a:bodyPr>
            <a:normAutofit fontScale="92500" lnSpcReduction="20000"/>
          </a:bodyPr>
          <a:lstStyle/>
          <a:p>
            <a:pPr marL="0" indent="0">
              <a:buNone/>
            </a:pPr>
            <a:r>
              <a:rPr lang="zh-CN" altLang="en-US" sz="3000" b="1" dirty="0" smtClean="0"/>
              <a:t>（</a:t>
            </a:r>
            <a:r>
              <a:rPr lang="en-US" altLang="zh-CN" sz="3000" b="1" dirty="0" smtClean="0"/>
              <a:t>2</a:t>
            </a:r>
            <a:r>
              <a:rPr lang="zh-CN" altLang="en-US" sz="3000" b="1" dirty="0" smtClean="0"/>
              <a:t>）变更、补充合同</a:t>
            </a:r>
            <a:endParaRPr lang="en-US" altLang="zh-CN" sz="3000" b="1" dirty="0" smtClean="0"/>
          </a:p>
          <a:p>
            <a:pPr>
              <a:lnSpc>
                <a:spcPts val="4600"/>
              </a:lnSpc>
            </a:pPr>
            <a:r>
              <a:rPr lang="zh-CN" altLang="en-US" sz="2800" u="sng" dirty="0" smtClean="0"/>
              <a:t>变更合同</a:t>
            </a:r>
            <a:endParaRPr lang="en-US" altLang="zh-CN" sz="2800" u="sng" dirty="0" smtClean="0"/>
          </a:p>
          <a:p>
            <a:pPr marL="0" indent="0">
              <a:lnSpc>
                <a:spcPts val="4600"/>
              </a:lnSpc>
              <a:buNone/>
            </a:pPr>
            <a:r>
              <a:rPr lang="en-US" altLang="zh-CN" sz="2800" dirty="0"/>
              <a:t> </a:t>
            </a:r>
            <a:r>
              <a:rPr lang="en-US" altLang="zh-CN" sz="2800" dirty="0" smtClean="0"/>
              <a:t>        </a:t>
            </a:r>
            <a:r>
              <a:rPr lang="zh-CN" altLang="zh-CN" sz="2800" dirty="0" smtClean="0"/>
              <a:t>采购</a:t>
            </a:r>
            <a:r>
              <a:rPr lang="zh-CN" altLang="zh-CN" sz="2800" dirty="0"/>
              <a:t>合同原则上不允许</a:t>
            </a:r>
            <a:r>
              <a:rPr lang="zh-CN" altLang="zh-CN" sz="2800" dirty="0" smtClean="0"/>
              <a:t>变更。</a:t>
            </a:r>
            <a:r>
              <a:rPr lang="zh-CN" altLang="zh-CN" sz="2800" dirty="0"/>
              <a:t>如确需变更的，采购需求部门应正式向学校呈文申请，说明变更原因和变更涉及的合同额度，并</a:t>
            </a:r>
            <a:r>
              <a:rPr lang="zh-CN" altLang="zh-CN" sz="2800" dirty="0" smtClean="0"/>
              <a:t>签订</a:t>
            </a:r>
            <a:r>
              <a:rPr lang="zh-CN" altLang="en-US" sz="2800" dirty="0" smtClean="0"/>
              <a:t>变更</a:t>
            </a:r>
            <a:r>
              <a:rPr lang="zh-CN" altLang="zh-CN" sz="2800" dirty="0" smtClean="0"/>
              <a:t>合同</a:t>
            </a:r>
            <a:r>
              <a:rPr lang="zh-CN" altLang="zh-CN" sz="2800" dirty="0"/>
              <a:t>。</a:t>
            </a:r>
            <a:endParaRPr lang="en-US" altLang="zh-CN" sz="2800" dirty="0"/>
          </a:p>
          <a:p>
            <a:pPr>
              <a:lnSpc>
                <a:spcPts val="4600"/>
              </a:lnSpc>
            </a:pPr>
            <a:r>
              <a:rPr lang="zh-CN" altLang="en-US" sz="2800" u="sng" dirty="0" smtClean="0"/>
              <a:t>补充合同</a:t>
            </a:r>
            <a:endParaRPr lang="en-US" altLang="zh-CN" sz="2800" u="sng" dirty="0" smtClean="0"/>
          </a:p>
          <a:p>
            <a:pPr marL="0" indent="0">
              <a:lnSpc>
                <a:spcPts val="4600"/>
              </a:lnSpc>
              <a:buNone/>
            </a:pPr>
            <a:r>
              <a:rPr lang="en-US" altLang="zh-CN" sz="2800" dirty="0" smtClean="0"/>
              <a:t>         </a:t>
            </a:r>
            <a:r>
              <a:rPr lang="zh-CN" altLang="zh-CN" sz="2800" dirty="0" smtClean="0"/>
              <a:t>合同</a:t>
            </a:r>
            <a:r>
              <a:rPr lang="zh-CN" altLang="zh-CN" sz="2800" dirty="0"/>
              <a:t>履行过程中或合同</a:t>
            </a:r>
            <a:r>
              <a:rPr lang="zh-CN" altLang="zh-CN" sz="2800" dirty="0" smtClean="0"/>
              <a:t>履行</a:t>
            </a:r>
            <a:r>
              <a:rPr lang="zh-CN" altLang="en-US" sz="2800" dirty="0" smtClean="0"/>
              <a:t>完毕后的</a:t>
            </a:r>
            <a:r>
              <a:rPr lang="en-US" altLang="zh-CN" sz="2800" dirty="0" smtClean="0"/>
              <a:t>90</a:t>
            </a:r>
            <a:r>
              <a:rPr lang="zh-CN" altLang="zh-CN" sz="2800" dirty="0"/>
              <a:t>天内，如果采购需求部门发现</a:t>
            </a:r>
            <a:r>
              <a:rPr lang="zh-CN" altLang="zh-CN" sz="2800" dirty="0" smtClean="0"/>
              <a:t>需要补充</a:t>
            </a:r>
            <a:r>
              <a:rPr lang="zh-CN" altLang="zh-CN" sz="2800" dirty="0"/>
              <a:t>采购的，可在原合同额</a:t>
            </a:r>
            <a:r>
              <a:rPr lang="en-US" altLang="zh-CN" sz="2800" dirty="0"/>
              <a:t>10%</a:t>
            </a:r>
            <a:r>
              <a:rPr lang="zh-CN" altLang="zh-CN" sz="2800" dirty="0"/>
              <a:t>额度内，签订补充采购合同（应按照立项程序申请签订）。</a:t>
            </a:r>
            <a:endParaRPr lang="zh-CN" altLang="en-US" sz="2800" b="1" dirty="0"/>
          </a:p>
          <a:p>
            <a:pPr marL="0" indent="0">
              <a:buNone/>
            </a:pPr>
            <a:endParaRPr lang="en-US" altLang="zh-CN" sz="2800" dirty="0" smtClean="0"/>
          </a:p>
        </p:txBody>
      </p:sp>
    </p:spTree>
    <p:extLst>
      <p:ext uri="{BB962C8B-B14F-4D97-AF65-F5344CB8AC3E}">
        <p14:creationId xmlns:p14="http://schemas.microsoft.com/office/powerpoint/2010/main" val="22761730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404664"/>
            <a:ext cx="8496943" cy="5688632"/>
          </a:xfrm>
        </p:spPr>
        <p:txBody>
          <a:bodyPr>
            <a:normAutofit/>
          </a:bodyPr>
          <a:lstStyle/>
          <a:p>
            <a:pPr marL="0" indent="0">
              <a:lnSpc>
                <a:spcPts val="4800"/>
              </a:lnSpc>
              <a:buNone/>
            </a:pPr>
            <a:r>
              <a:rPr lang="en-US" altLang="zh-CN" sz="2800" b="1" dirty="0" smtClean="0"/>
              <a:t>   3.</a:t>
            </a:r>
            <a:r>
              <a:rPr lang="zh-CN" altLang="en-US" sz="2800" b="1" dirty="0" smtClean="0"/>
              <a:t>合同验收</a:t>
            </a:r>
            <a:endParaRPr lang="en-US" altLang="zh-CN" sz="2800" b="1" dirty="0" smtClean="0"/>
          </a:p>
          <a:p>
            <a:pPr marL="0" indent="0">
              <a:lnSpc>
                <a:spcPts val="4800"/>
              </a:lnSpc>
              <a:buNone/>
            </a:pPr>
            <a:r>
              <a:rPr lang="en-US" altLang="zh-CN" sz="2800" dirty="0" smtClean="0"/>
              <a:t>    </a:t>
            </a:r>
            <a:r>
              <a:rPr lang="zh-CN" altLang="en-US" sz="2800" dirty="0" smtClean="0"/>
              <a:t>（</a:t>
            </a:r>
            <a:r>
              <a:rPr lang="en-US" altLang="zh-CN" sz="2800" dirty="0" smtClean="0"/>
              <a:t>1</a:t>
            </a:r>
            <a:r>
              <a:rPr lang="zh-CN" altLang="en-US" sz="2800" dirty="0" smtClean="0"/>
              <a:t>）验收责任单位</a:t>
            </a:r>
            <a:endParaRPr lang="en-US" altLang="zh-CN" sz="2800" dirty="0" smtClean="0"/>
          </a:p>
          <a:p>
            <a:pPr>
              <a:lnSpc>
                <a:spcPts val="4800"/>
              </a:lnSpc>
            </a:pPr>
            <a:r>
              <a:rPr lang="zh-CN" altLang="en-US" dirty="0" smtClean="0"/>
              <a:t>  </a:t>
            </a:r>
            <a:r>
              <a:rPr lang="zh-CN" altLang="en-US" b="1" u="sng" dirty="0" smtClean="0"/>
              <a:t>采购需求部门</a:t>
            </a:r>
            <a:r>
              <a:rPr lang="zh-CN" altLang="en-US" dirty="0" smtClean="0"/>
              <a:t>：</a:t>
            </a:r>
            <a:r>
              <a:rPr lang="zh-CN" altLang="zh-CN" dirty="0"/>
              <a:t>单价在</a:t>
            </a:r>
            <a:r>
              <a:rPr lang="en-US" altLang="zh-CN" dirty="0"/>
              <a:t>1</a:t>
            </a:r>
            <a:r>
              <a:rPr lang="zh-CN" altLang="zh-CN" dirty="0"/>
              <a:t>万</a:t>
            </a:r>
            <a:r>
              <a:rPr lang="zh-CN" altLang="zh-CN" dirty="0" smtClean="0"/>
              <a:t>元</a:t>
            </a:r>
            <a:r>
              <a:rPr lang="zh-CN" altLang="en-US" dirty="0" smtClean="0"/>
              <a:t>人民币</a:t>
            </a:r>
            <a:r>
              <a:rPr lang="zh-CN" altLang="zh-CN" dirty="0" smtClean="0"/>
              <a:t>以下</a:t>
            </a:r>
            <a:r>
              <a:rPr lang="zh-CN" altLang="zh-CN" dirty="0"/>
              <a:t>且合同总金额不超过</a:t>
            </a:r>
            <a:r>
              <a:rPr lang="en-US" altLang="zh-CN" dirty="0"/>
              <a:t>30</a:t>
            </a:r>
            <a:r>
              <a:rPr lang="zh-CN" altLang="zh-CN" dirty="0"/>
              <a:t>万</a:t>
            </a:r>
            <a:r>
              <a:rPr lang="zh-CN" altLang="zh-CN" dirty="0" smtClean="0"/>
              <a:t>元</a:t>
            </a:r>
            <a:r>
              <a:rPr lang="zh-CN" altLang="en-US" dirty="0" smtClean="0"/>
              <a:t>人民币</a:t>
            </a:r>
            <a:r>
              <a:rPr lang="zh-CN" altLang="zh-CN" dirty="0" smtClean="0"/>
              <a:t>的货物</a:t>
            </a:r>
            <a:r>
              <a:rPr lang="zh-CN" altLang="en-US" dirty="0" smtClean="0"/>
              <a:t>；政府集中采购的货物；</a:t>
            </a:r>
            <a:r>
              <a:rPr lang="zh-CN" altLang="en-US" dirty="0"/>
              <a:t>服务</a:t>
            </a:r>
            <a:r>
              <a:rPr lang="zh-CN" altLang="en-US" dirty="0" smtClean="0"/>
              <a:t>类项目合同。</a:t>
            </a:r>
            <a:endParaRPr lang="en-US" altLang="zh-CN" dirty="0" smtClean="0"/>
          </a:p>
          <a:p>
            <a:pPr>
              <a:lnSpc>
                <a:spcPts val="4800"/>
              </a:lnSpc>
            </a:pPr>
            <a:r>
              <a:rPr lang="zh-CN" altLang="en-US" b="1" u="sng" dirty="0" smtClean="0"/>
              <a:t>资产管理处</a:t>
            </a:r>
            <a:r>
              <a:rPr lang="zh-CN" altLang="en-US" dirty="0" smtClean="0"/>
              <a:t>：</a:t>
            </a:r>
            <a:r>
              <a:rPr lang="zh-CN" altLang="zh-CN" dirty="0"/>
              <a:t>单价在</a:t>
            </a:r>
            <a:r>
              <a:rPr lang="en-US" altLang="zh-CN" dirty="0"/>
              <a:t>1</a:t>
            </a:r>
            <a:r>
              <a:rPr lang="zh-CN" altLang="zh-CN" dirty="0"/>
              <a:t>万</a:t>
            </a:r>
            <a:r>
              <a:rPr lang="zh-CN" altLang="zh-CN" dirty="0" smtClean="0"/>
              <a:t>元</a:t>
            </a:r>
            <a:r>
              <a:rPr lang="zh-CN" altLang="en-US" dirty="0" smtClean="0"/>
              <a:t>（含）人民币</a:t>
            </a:r>
            <a:r>
              <a:rPr lang="zh-CN" altLang="zh-CN" dirty="0" smtClean="0"/>
              <a:t>以上</a:t>
            </a:r>
            <a:r>
              <a:rPr lang="zh-CN" altLang="zh-CN" dirty="0"/>
              <a:t>或合同总金额超过</a:t>
            </a:r>
            <a:r>
              <a:rPr lang="en-US" altLang="zh-CN" dirty="0"/>
              <a:t>30</a:t>
            </a:r>
            <a:r>
              <a:rPr lang="zh-CN" altLang="zh-CN" dirty="0"/>
              <a:t>万元（含</a:t>
            </a:r>
            <a:r>
              <a:rPr lang="zh-CN" altLang="zh-CN" dirty="0" smtClean="0"/>
              <a:t>）</a:t>
            </a:r>
            <a:r>
              <a:rPr lang="zh-CN" altLang="en-US" dirty="0" smtClean="0"/>
              <a:t>人民币</a:t>
            </a:r>
            <a:r>
              <a:rPr lang="zh-CN" altLang="zh-CN" dirty="0" smtClean="0"/>
              <a:t>的</a:t>
            </a:r>
            <a:r>
              <a:rPr lang="zh-CN" altLang="zh-CN" dirty="0"/>
              <a:t>货物</a:t>
            </a:r>
            <a:r>
              <a:rPr lang="zh-CN" altLang="zh-CN" dirty="0" smtClean="0"/>
              <a:t>由资产</a:t>
            </a:r>
            <a:r>
              <a:rPr lang="zh-CN" altLang="zh-CN" dirty="0"/>
              <a:t>管理处和采购需求部门共同组织验收</a:t>
            </a:r>
            <a:r>
              <a:rPr lang="zh-CN" altLang="zh-CN" dirty="0" smtClean="0"/>
              <a:t>。</a:t>
            </a:r>
            <a:endParaRPr lang="en-US" altLang="zh-CN" dirty="0" smtClean="0"/>
          </a:p>
        </p:txBody>
      </p:sp>
    </p:spTree>
    <p:extLst>
      <p:ext uri="{BB962C8B-B14F-4D97-AF65-F5344CB8AC3E}">
        <p14:creationId xmlns:p14="http://schemas.microsoft.com/office/powerpoint/2010/main" val="1629817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700808"/>
            <a:ext cx="8640959" cy="4425355"/>
          </a:xfrm>
        </p:spPr>
        <p:txBody>
          <a:bodyPr>
            <a:normAutofit/>
          </a:bodyPr>
          <a:lstStyle/>
          <a:p>
            <a:pPr marL="0" indent="0">
              <a:lnSpc>
                <a:spcPts val="5000"/>
              </a:lnSpc>
              <a:buNone/>
            </a:pPr>
            <a:r>
              <a:rPr lang="zh-CN" altLang="en-US" sz="3600" dirty="0" smtClean="0"/>
              <a:t>（一）采购申请与立项</a:t>
            </a:r>
            <a:endParaRPr lang="en-US" altLang="zh-CN" sz="3600" dirty="0" smtClean="0"/>
          </a:p>
          <a:p>
            <a:pPr marL="0" indent="0">
              <a:lnSpc>
                <a:spcPts val="5000"/>
              </a:lnSpc>
              <a:buNone/>
            </a:pPr>
            <a:r>
              <a:rPr lang="zh-CN" altLang="en-US" sz="3600" dirty="0" smtClean="0"/>
              <a:t>（二）采购实施</a:t>
            </a:r>
            <a:endParaRPr lang="en-US" altLang="zh-CN" sz="3600" dirty="0" smtClean="0"/>
          </a:p>
          <a:p>
            <a:pPr marL="0" indent="0">
              <a:lnSpc>
                <a:spcPts val="5000"/>
              </a:lnSpc>
              <a:buNone/>
            </a:pPr>
            <a:r>
              <a:rPr lang="zh-CN" altLang="en-US" sz="3600" dirty="0" smtClean="0"/>
              <a:t>（三</a:t>
            </a:r>
            <a:r>
              <a:rPr lang="zh-CN" altLang="en-US" sz="3600" dirty="0"/>
              <a:t>）</a:t>
            </a:r>
            <a:r>
              <a:rPr lang="zh-CN" altLang="en-US" sz="3600" dirty="0" smtClean="0"/>
              <a:t>变更采购方式</a:t>
            </a:r>
            <a:endParaRPr lang="en-US" altLang="zh-CN" sz="3600" dirty="0" smtClean="0"/>
          </a:p>
          <a:p>
            <a:pPr marL="0" indent="0">
              <a:lnSpc>
                <a:spcPts val="5000"/>
              </a:lnSpc>
              <a:buNone/>
            </a:pPr>
            <a:r>
              <a:rPr lang="zh-CN" altLang="en-US" sz="3600" dirty="0" smtClean="0"/>
              <a:t>（四）采购合同的签署、履行与验收</a:t>
            </a:r>
            <a:endParaRPr lang="zh-CN" altLang="en-US" sz="3600" dirty="0"/>
          </a:p>
        </p:txBody>
      </p:sp>
      <p:sp>
        <p:nvSpPr>
          <p:cNvPr id="3" name="标题 2"/>
          <p:cNvSpPr>
            <a:spLocks noGrp="1"/>
          </p:cNvSpPr>
          <p:nvPr>
            <p:ph type="title"/>
          </p:nvPr>
        </p:nvSpPr>
        <p:spPr/>
        <p:txBody>
          <a:bodyPr/>
          <a:lstStyle/>
          <a:p>
            <a:r>
              <a:rPr lang="zh-CN" altLang="en-US" dirty="0" smtClean="0"/>
              <a:t>三、货物、服务采购</a:t>
            </a:r>
            <a:endParaRPr lang="zh-CN" altLang="en-US" dirty="0"/>
          </a:p>
        </p:txBody>
      </p:sp>
    </p:spTree>
    <p:extLst>
      <p:ext uri="{BB962C8B-B14F-4D97-AF65-F5344CB8AC3E}">
        <p14:creationId xmlns:p14="http://schemas.microsoft.com/office/powerpoint/2010/main" val="34178827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0" y="476672"/>
            <a:ext cx="8136903" cy="6048672"/>
          </a:xfrm>
        </p:spPr>
        <p:txBody>
          <a:bodyPr>
            <a:normAutofit fontScale="85000" lnSpcReduction="10000"/>
          </a:bodyPr>
          <a:lstStyle/>
          <a:p>
            <a:pPr marL="0" indent="0">
              <a:lnSpc>
                <a:spcPts val="3500"/>
              </a:lnSpc>
              <a:buNone/>
            </a:pPr>
            <a:r>
              <a:rPr lang="zh-CN" altLang="en-US" sz="3600" dirty="0" smtClean="0"/>
              <a:t>（</a:t>
            </a:r>
            <a:r>
              <a:rPr lang="en-US" altLang="zh-CN" sz="3600" dirty="0" smtClean="0"/>
              <a:t>2</a:t>
            </a:r>
            <a:r>
              <a:rPr lang="zh-CN" altLang="en-US" sz="3600" dirty="0" smtClean="0"/>
              <a:t>）验收依据</a:t>
            </a:r>
            <a:endParaRPr lang="en-US" altLang="zh-CN" sz="3600" dirty="0" smtClean="0"/>
          </a:p>
          <a:p>
            <a:pPr marL="0" indent="0">
              <a:lnSpc>
                <a:spcPts val="3500"/>
              </a:lnSpc>
              <a:buNone/>
            </a:pPr>
            <a:r>
              <a:rPr lang="en-US" altLang="zh-CN" sz="2800" dirty="0" smtClean="0"/>
              <a:t>      </a:t>
            </a:r>
            <a:r>
              <a:rPr lang="zh-CN" altLang="zh-CN" sz="2800" dirty="0" smtClean="0"/>
              <a:t>合同</a:t>
            </a:r>
            <a:r>
              <a:rPr lang="zh-CN" altLang="zh-CN" sz="2800" dirty="0"/>
              <a:t>（含</a:t>
            </a:r>
            <a:r>
              <a:rPr lang="zh-CN" altLang="zh-CN" sz="2800" dirty="0" smtClean="0"/>
              <a:t>补充</a:t>
            </a:r>
            <a:r>
              <a:rPr lang="en-US" altLang="zh-CN" sz="2800" dirty="0" smtClean="0"/>
              <a:t>/</a:t>
            </a:r>
            <a:r>
              <a:rPr lang="zh-CN" altLang="en-US" sz="2800" dirty="0" smtClean="0"/>
              <a:t>变更</a:t>
            </a:r>
            <a:r>
              <a:rPr lang="zh-CN" altLang="zh-CN" sz="2800" dirty="0" smtClean="0"/>
              <a:t>合同</a:t>
            </a:r>
            <a:r>
              <a:rPr lang="zh-CN" altLang="zh-CN" sz="2800" dirty="0"/>
              <a:t>）、</a:t>
            </a:r>
            <a:r>
              <a:rPr lang="zh-CN" altLang="zh-CN" sz="2800" dirty="0" smtClean="0"/>
              <a:t>投标</a:t>
            </a:r>
            <a:r>
              <a:rPr lang="en-US" altLang="zh-CN" sz="2800" dirty="0" smtClean="0"/>
              <a:t>/</a:t>
            </a:r>
            <a:r>
              <a:rPr lang="zh-CN" altLang="zh-CN" sz="2800" dirty="0" smtClean="0"/>
              <a:t>响应</a:t>
            </a:r>
            <a:r>
              <a:rPr lang="zh-CN" altLang="zh-CN" sz="2800" dirty="0"/>
              <a:t>文件、采购</a:t>
            </a:r>
            <a:r>
              <a:rPr lang="zh-CN" altLang="zh-CN" sz="2800" dirty="0" smtClean="0"/>
              <a:t>文件</a:t>
            </a:r>
            <a:endParaRPr lang="en-US" altLang="zh-CN" sz="2800" dirty="0" smtClean="0"/>
          </a:p>
          <a:p>
            <a:pPr marL="0" indent="0">
              <a:lnSpc>
                <a:spcPts val="3500"/>
              </a:lnSpc>
              <a:buNone/>
            </a:pPr>
            <a:r>
              <a:rPr lang="zh-CN" altLang="en-US" sz="2800" dirty="0" smtClean="0"/>
              <a:t> </a:t>
            </a:r>
            <a:r>
              <a:rPr lang="zh-CN" altLang="en-US" sz="3600" dirty="0"/>
              <a:t>（</a:t>
            </a:r>
            <a:r>
              <a:rPr lang="en-US" altLang="zh-CN" sz="3600" dirty="0"/>
              <a:t>3</a:t>
            </a:r>
            <a:r>
              <a:rPr lang="zh-CN" altLang="en-US" sz="3600" dirty="0"/>
              <a:t>）验收结果文件</a:t>
            </a:r>
            <a:r>
              <a:rPr lang="en-US" altLang="zh-CN" sz="3600" dirty="0"/>
              <a:t> </a:t>
            </a:r>
          </a:p>
          <a:p>
            <a:pPr>
              <a:lnSpc>
                <a:spcPts val="3500"/>
              </a:lnSpc>
            </a:pPr>
            <a:r>
              <a:rPr lang="zh-CN" altLang="en-US" sz="2800" dirty="0" smtClean="0"/>
              <a:t>政府</a:t>
            </a:r>
            <a:r>
              <a:rPr lang="zh-CN" altLang="en-US" sz="2800" dirty="0"/>
              <a:t>集中采购</a:t>
            </a:r>
            <a:r>
              <a:rPr lang="zh-CN" altLang="en-US" sz="2800" dirty="0" smtClean="0"/>
              <a:t>电子验收单（经办人、资产管理员双人签收，加盖需求部门公章）；</a:t>
            </a:r>
            <a:endParaRPr lang="en-US" altLang="zh-CN" sz="2800" dirty="0" smtClean="0"/>
          </a:p>
          <a:p>
            <a:pPr>
              <a:lnSpc>
                <a:spcPts val="3500"/>
              </a:lnSpc>
            </a:pPr>
            <a:r>
              <a:rPr lang="en-US" altLang="zh-CN" sz="2800" dirty="0" smtClean="0"/>
              <a:t>《</a:t>
            </a:r>
            <a:r>
              <a:rPr lang="zh-CN" altLang="en-US" sz="2800" dirty="0" smtClean="0"/>
              <a:t>试剂耗材验收单</a:t>
            </a:r>
            <a:r>
              <a:rPr lang="en-US" altLang="zh-CN" sz="2800" dirty="0" smtClean="0"/>
              <a:t>》</a:t>
            </a:r>
            <a:r>
              <a:rPr lang="zh-CN" altLang="en-US" sz="2800" dirty="0" smtClean="0"/>
              <a:t>（线下单笔采购金额</a:t>
            </a:r>
            <a:r>
              <a:rPr lang="en-US" altLang="zh-CN" sz="2800" dirty="0" smtClean="0"/>
              <a:t>1</a:t>
            </a:r>
            <a:r>
              <a:rPr lang="zh-CN" altLang="en-US" sz="2800" dirty="0" smtClean="0"/>
              <a:t>万元以上的）、</a:t>
            </a:r>
            <a:r>
              <a:rPr lang="en-US" altLang="zh-CN" sz="2800" dirty="0" smtClean="0"/>
              <a:t>《</a:t>
            </a:r>
            <a:r>
              <a:rPr lang="zh-CN" altLang="en-US" sz="2800" dirty="0" smtClean="0"/>
              <a:t>低值易耗品申购单</a:t>
            </a:r>
            <a:r>
              <a:rPr lang="en-US" altLang="zh-CN" sz="2800" dirty="0" smtClean="0"/>
              <a:t>》</a:t>
            </a:r>
            <a:r>
              <a:rPr lang="zh-CN" altLang="en-US" sz="2800" dirty="0" smtClean="0"/>
              <a:t>（线上采购和自采模块）；</a:t>
            </a:r>
            <a:endParaRPr lang="en-US" altLang="zh-CN" sz="2800" dirty="0" smtClean="0"/>
          </a:p>
          <a:p>
            <a:pPr>
              <a:lnSpc>
                <a:spcPts val="3500"/>
              </a:lnSpc>
            </a:pPr>
            <a:r>
              <a:rPr lang="en-US" altLang="zh-CN" sz="2800" dirty="0"/>
              <a:t>《</a:t>
            </a:r>
            <a:r>
              <a:rPr lang="zh-CN" altLang="en-US" sz="2800" dirty="0"/>
              <a:t>固定资产验收单</a:t>
            </a:r>
            <a:r>
              <a:rPr lang="en-US" altLang="zh-CN" sz="2800" dirty="0"/>
              <a:t>》</a:t>
            </a:r>
            <a:r>
              <a:rPr lang="zh-CN" altLang="en-US" sz="2800" dirty="0"/>
              <a:t> （单价</a:t>
            </a:r>
            <a:r>
              <a:rPr lang="en-US" altLang="zh-CN" sz="2800" dirty="0"/>
              <a:t>1</a:t>
            </a:r>
            <a:r>
              <a:rPr lang="zh-CN" altLang="en-US" sz="2800" dirty="0" smtClean="0"/>
              <a:t>万元人民币以下</a:t>
            </a:r>
            <a:r>
              <a:rPr lang="zh-CN" altLang="en-US" sz="2800" dirty="0"/>
              <a:t>且合同总金额</a:t>
            </a:r>
            <a:r>
              <a:rPr lang="en-US" altLang="zh-CN" sz="2800" dirty="0"/>
              <a:t>30</a:t>
            </a:r>
            <a:r>
              <a:rPr lang="zh-CN" altLang="en-US" sz="2800" dirty="0"/>
              <a:t>万元</a:t>
            </a:r>
            <a:r>
              <a:rPr lang="zh-CN" altLang="en-US" sz="2800" dirty="0" smtClean="0"/>
              <a:t>以下货物） ；</a:t>
            </a:r>
            <a:endParaRPr lang="en-US" altLang="zh-CN" sz="2800" dirty="0"/>
          </a:p>
          <a:p>
            <a:pPr>
              <a:lnSpc>
                <a:spcPts val="3500"/>
              </a:lnSpc>
            </a:pPr>
            <a:r>
              <a:rPr lang="en-US" altLang="zh-CN" sz="2800" dirty="0" smtClean="0"/>
              <a:t>《</a:t>
            </a:r>
            <a:r>
              <a:rPr lang="zh-CN" altLang="en-US" sz="2800" dirty="0" smtClean="0"/>
              <a:t>验收</a:t>
            </a:r>
            <a:r>
              <a:rPr lang="zh-CN" altLang="en-US" sz="2800" dirty="0"/>
              <a:t>报告</a:t>
            </a:r>
            <a:r>
              <a:rPr lang="en-US" altLang="zh-CN" sz="2800" dirty="0"/>
              <a:t>》</a:t>
            </a:r>
            <a:r>
              <a:rPr lang="zh-CN" altLang="en-US" sz="2800" dirty="0"/>
              <a:t>（</a:t>
            </a:r>
            <a:r>
              <a:rPr lang="zh-CN" altLang="en-US" sz="2800" dirty="0" smtClean="0"/>
              <a:t>单价</a:t>
            </a:r>
            <a:r>
              <a:rPr lang="en-US" altLang="zh-CN" sz="2800" dirty="0" smtClean="0"/>
              <a:t>1</a:t>
            </a:r>
            <a:r>
              <a:rPr lang="zh-CN" altLang="en-US" sz="2800" dirty="0" smtClean="0"/>
              <a:t>万元人民币以上或合同总金额</a:t>
            </a:r>
            <a:r>
              <a:rPr lang="en-US" altLang="zh-CN" sz="2800" dirty="0" smtClean="0"/>
              <a:t>30</a:t>
            </a:r>
            <a:r>
              <a:rPr lang="zh-CN" altLang="en-US" sz="2800" dirty="0" smtClean="0"/>
              <a:t>万元人民币以上货物）。</a:t>
            </a:r>
            <a:endParaRPr lang="zh-CN" altLang="zh-CN" sz="2800" dirty="0"/>
          </a:p>
        </p:txBody>
      </p:sp>
    </p:spTree>
    <p:extLst>
      <p:ext uri="{BB962C8B-B14F-4D97-AF65-F5344CB8AC3E}">
        <p14:creationId xmlns:p14="http://schemas.microsoft.com/office/powerpoint/2010/main" val="53024653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1268760"/>
            <a:ext cx="8496943" cy="5112568"/>
          </a:xfrm>
        </p:spPr>
        <p:txBody>
          <a:bodyPr>
            <a:normAutofit/>
          </a:bodyPr>
          <a:lstStyle/>
          <a:p>
            <a:pPr marL="0" indent="0">
              <a:lnSpc>
                <a:spcPts val="4500"/>
              </a:lnSpc>
              <a:buNone/>
            </a:pPr>
            <a:r>
              <a:rPr lang="zh-CN" altLang="en-US" sz="2800" b="1" dirty="0" smtClean="0"/>
              <a:t>（一）定义</a:t>
            </a:r>
            <a:endParaRPr lang="en-US" altLang="zh-CN" sz="2800" b="1" dirty="0" smtClean="0"/>
          </a:p>
          <a:p>
            <a:pPr marL="0" indent="0">
              <a:lnSpc>
                <a:spcPts val="4500"/>
              </a:lnSpc>
              <a:buNone/>
            </a:pPr>
            <a:r>
              <a:rPr lang="en-US" altLang="zh-CN" sz="2800" dirty="0"/>
              <a:t> </a:t>
            </a:r>
            <a:r>
              <a:rPr lang="en-US" altLang="zh-CN" sz="2800" dirty="0" smtClean="0"/>
              <a:t>      </a:t>
            </a:r>
            <a:r>
              <a:rPr lang="zh-CN" altLang="en-US" sz="2800" dirty="0" smtClean="0"/>
              <a:t>科研仪器设备，是指学校各单位使用预算内资金采购的用于教学科研活动的仪器设备，包括满足其使用功能所需的特设实验室环境和条件建设、配套服务及货物（附件、实验耗材、家具、标本、图书资料等），但不包括用于学校行政办公、后勤保障等部门使用的设备。</a:t>
            </a:r>
            <a:endParaRPr lang="en-US" altLang="zh-CN" sz="2800" dirty="0" smtClean="0"/>
          </a:p>
        </p:txBody>
      </p:sp>
      <p:sp>
        <p:nvSpPr>
          <p:cNvPr id="3" name="标题 2"/>
          <p:cNvSpPr>
            <a:spLocks noGrp="1"/>
          </p:cNvSpPr>
          <p:nvPr>
            <p:ph type="title"/>
          </p:nvPr>
        </p:nvSpPr>
        <p:spPr>
          <a:xfrm>
            <a:off x="457200" y="338328"/>
            <a:ext cx="8229600" cy="1002440"/>
          </a:xfrm>
        </p:spPr>
        <p:txBody>
          <a:bodyPr>
            <a:normAutofit/>
          </a:bodyPr>
          <a:lstStyle/>
          <a:p>
            <a:r>
              <a:rPr lang="zh-CN" altLang="en-US" dirty="0" smtClean="0"/>
              <a:t>四、科研仪器设备采购</a:t>
            </a:r>
            <a:endParaRPr lang="zh-CN" altLang="en-US" dirty="0"/>
          </a:p>
        </p:txBody>
      </p:sp>
    </p:spTree>
    <p:extLst>
      <p:ext uri="{BB962C8B-B14F-4D97-AF65-F5344CB8AC3E}">
        <p14:creationId xmlns:p14="http://schemas.microsoft.com/office/powerpoint/2010/main" val="80125339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561" y="476672"/>
            <a:ext cx="7992888" cy="6048672"/>
          </a:xfrm>
        </p:spPr>
        <p:txBody>
          <a:bodyPr>
            <a:normAutofit fontScale="92500"/>
          </a:bodyPr>
          <a:lstStyle/>
          <a:p>
            <a:pPr marL="0" indent="0">
              <a:lnSpc>
                <a:spcPts val="4000"/>
              </a:lnSpc>
              <a:buNone/>
            </a:pPr>
            <a:r>
              <a:rPr lang="zh-CN" altLang="en-US" sz="2800" b="1" dirty="0"/>
              <a:t>（二）与政府集中采购的关系</a:t>
            </a:r>
            <a:endParaRPr lang="en-US" altLang="zh-CN" sz="2800" b="1" dirty="0"/>
          </a:p>
          <a:p>
            <a:pPr marL="0" indent="0">
              <a:lnSpc>
                <a:spcPts val="4000"/>
              </a:lnSpc>
              <a:buNone/>
            </a:pPr>
            <a:r>
              <a:rPr lang="en-US" altLang="zh-CN" sz="2800" dirty="0"/>
              <a:t>       </a:t>
            </a:r>
            <a:r>
              <a:rPr lang="zh-CN" altLang="en-US" sz="2800" dirty="0"/>
              <a:t>科研（项目）经费采购科研仪器设备，不</a:t>
            </a:r>
            <a:r>
              <a:rPr lang="zh-CN" altLang="en-US" sz="2800" dirty="0" smtClean="0"/>
              <a:t>受政采目录</a:t>
            </a:r>
            <a:r>
              <a:rPr lang="zh-CN" altLang="en-US" sz="2800" dirty="0"/>
              <a:t>的品目限制，凡</a:t>
            </a:r>
            <a:r>
              <a:rPr lang="zh-CN" altLang="en-US" sz="2800" dirty="0" smtClean="0"/>
              <a:t>符合上述定义</a:t>
            </a:r>
            <a:r>
              <a:rPr lang="zh-CN" altLang="en-US" sz="2800" dirty="0"/>
              <a:t>范围</a:t>
            </a:r>
            <a:r>
              <a:rPr lang="zh-CN" altLang="en-US" sz="2800" dirty="0" smtClean="0"/>
              <a:t>的目录内科研</a:t>
            </a:r>
            <a:r>
              <a:rPr lang="zh-CN" altLang="en-US" sz="2800" dirty="0"/>
              <a:t>仪器设备，均不需实施政府集中</a:t>
            </a:r>
            <a:r>
              <a:rPr lang="zh-CN" altLang="en-US" sz="2800" dirty="0" smtClean="0"/>
              <a:t>采购，但达到学校规定各采购限额标准的，仍需按对应的采购方式组织采购。</a:t>
            </a:r>
            <a:endParaRPr lang="en-US" altLang="zh-CN" sz="2800" dirty="0"/>
          </a:p>
          <a:p>
            <a:pPr marL="0" indent="0">
              <a:lnSpc>
                <a:spcPts val="4000"/>
              </a:lnSpc>
              <a:buNone/>
            </a:pPr>
            <a:r>
              <a:rPr lang="zh-CN" altLang="en-US" sz="2800" b="1" dirty="0"/>
              <a:t>（三）采购方式</a:t>
            </a:r>
            <a:endParaRPr lang="en-US" altLang="zh-CN" sz="2800" b="1" dirty="0"/>
          </a:p>
          <a:p>
            <a:pPr marL="0" indent="0">
              <a:lnSpc>
                <a:spcPts val="4000"/>
              </a:lnSpc>
              <a:buNone/>
            </a:pPr>
            <a:r>
              <a:rPr lang="en-US" altLang="zh-CN" sz="2800" dirty="0"/>
              <a:t>      1. </a:t>
            </a:r>
            <a:r>
              <a:rPr lang="zh-CN" altLang="en-US" sz="2800" dirty="0"/>
              <a:t>预算金额在</a:t>
            </a:r>
            <a:r>
              <a:rPr lang="en-US" altLang="zh-CN" sz="2800" dirty="0"/>
              <a:t>30</a:t>
            </a:r>
            <a:r>
              <a:rPr lang="zh-CN" altLang="en-US" sz="2800" dirty="0"/>
              <a:t>万元（不含）人民币以下的科研仪器设备，经立项申请审批通过后，可由资产管理处采购，也可由采购需求部门自行采购；</a:t>
            </a:r>
            <a:endParaRPr lang="en-US" altLang="zh-CN" sz="2800" dirty="0"/>
          </a:p>
          <a:p>
            <a:pPr marL="0" indent="0">
              <a:lnSpc>
                <a:spcPts val="4000"/>
              </a:lnSpc>
              <a:buNone/>
            </a:pPr>
            <a:r>
              <a:rPr lang="en-US" altLang="zh-CN" sz="2800" dirty="0"/>
              <a:t>     2.</a:t>
            </a:r>
            <a:r>
              <a:rPr lang="zh-CN" altLang="en-US" sz="2800" dirty="0"/>
              <a:t>由采购需求部门自行采购的，在立项申请中应一并提出；</a:t>
            </a:r>
            <a:endParaRPr lang="en-US" altLang="zh-CN" sz="2800" dirty="0"/>
          </a:p>
        </p:txBody>
      </p:sp>
    </p:spTree>
    <p:extLst>
      <p:ext uri="{BB962C8B-B14F-4D97-AF65-F5344CB8AC3E}">
        <p14:creationId xmlns:p14="http://schemas.microsoft.com/office/powerpoint/2010/main" val="13610095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260648"/>
            <a:ext cx="8640959" cy="6264696"/>
          </a:xfrm>
        </p:spPr>
        <p:txBody>
          <a:bodyPr>
            <a:normAutofit fontScale="92500"/>
          </a:bodyPr>
          <a:lstStyle/>
          <a:p>
            <a:pPr marL="0" indent="0">
              <a:lnSpc>
                <a:spcPts val="4000"/>
              </a:lnSpc>
              <a:buNone/>
            </a:pPr>
            <a:r>
              <a:rPr lang="en-US" altLang="zh-CN" sz="2200" dirty="0" smtClean="0"/>
              <a:t>      3.</a:t>
            </a:r>
            <a:r>
              <a:rPr lang="zh-CN" altLang="en-US" sz="2200" dirty="0" smtClean="0"/>
              <a:t>预算金额在</a:t>
            </a:r>
            <a:r>
              <a:rPr lang="en-US" altLang="zh-CN" sz="2200" dirty="0" smtClean="0"/>
              <a:t>30</a:t>
            </a:r>
            <a:r>
              <a:rPr lang="zh-CN" altLang="en-US" sz="2200" dirty="0" smtClean="0"/>
              <a:t>万元（含）人民币以上的科研仪器设备，可以采用不同于本办法其他章节规定的采购方式，但需由采购需求部门在立项时一并提出变更申请，并填写申请表。</a:t>
            </a:r>
            <a:endParaRPr lang="en-US" altLang="zh-CN" sz="2200" dirty="0" smtClean="0"/>
          </a:p>
          <a:p>
            <a:pPr marL="0" indent="0">
              <a:lnSpc>
                <a:spcPts val="4000"/>
              </a:lnSpc>
              <a:buNone/>
            </a:pPr>
            <a:r>
              <a:rPr lang="zh-CN" altLang="en-US" sz="2200" b="1" dirty="0" smtClean="0"/>
              <a:t>（四）进口科研仪器设备论证</a:t>
            </a:r>
            <a:endParaRPr lang="en-US" altLang="zh-CN" sz="2200" b="1" dirty="0" smtClean="0"/>
          </a:p>
          <a:p>
            <a:pPr marL="0" indent="0">
              <a:lnSpc>
                <a:spcPts val="4000"/>
              </a:lnSpc>
              <a:buNone/>
            </a:pPr>
            <a:r>
              <a:rPr lang="en-US" altLang="zh-CN" sz="2200" dirty="0"/>
              <a:t> </a:t>
            </a:r>
            <a:r>
              <a:rPr lang="en-US" altLang="zh-CN" sz="2200" dirty="0" smtClean="0"/>
              <a:t>   </a:t>
            </a:r>
            <a:r>
              <a:rPr lang="zh-CN" altLang="en-US" sz="2200" dirty="0" smtClean="0"/>
              <a:t>单项或批量预算金额在</a:t>
            </a:r>
            <a:r>
              <a:rPr lang="en-US" altLang="zh-CN" sz="2200" dirty="0" smtClean="0"/>
              <a:t>100</a:t>
            </a:r>
            <a:r>
              <a:rPr lang="zh-CN" altLang="en-US" sz="2200" dirty="0"/>
              <a:t>万</a:t>
            </a:r>
            <a:r>
              <a:rPr lang="zh-CN" altLang="en-US" sz="2200" dirty="0" smtClean="0"/>
              <a:t>元（含）人民币以上的进口科研仪器设备，进口论证结合采购参数论证一并进行。论证专家由</a:t>
            </a:r>
            <a:r>
              <a:rPr lang="en-US" altLang="zh-CN" sz="2200" dirty="0" smtClean="0"/>
              <a:t>2</a:t>
            </a:r>
            <a:r>
              <a:rPr lang="zh-CN" altLang="en-US" sz="2200" dirty="0" smtClean="0"/>
              <a:t>位外请专家和</a:t>
            </a:r>
            <a:r>
              <a:rPr lang="en-US" altLang="zh-CN" sz="2200" dirty="0" smtClean="0"/>
              <a:t>1</a:t>
            </a:r>
            <a:r>
              <a:rPr lang="zh-CN" altLang="en-US" sz="2200" dirty="0" smtClean="0"/>
              <a:t>位校内专家（副高级以上职称）组成，论证意见由资产管理处报教育部、财政部备案。</a:t>
            </a:r>
            <a:endParaRPr lang="en-US" altLang="zh-CN" sz="2200" dirty="0" smtClean="0"/>
          </a:p>
          <a:p>
            <a:pPr marL="0" indent="0">
              <a:lnSpc>
                <a:spcPts val="4000"/>
              </a:lnSpc>
              <a:buNone/>
            </a:pPr>
            <a:r>
              <a:rPr lang="zh-CN" altLang="en-US" sz="2200" b="1" dirty="0" smtClean="0"/>
              <a:t>（五）评审专家</a:t>
            </a:r>
            <a:endParaRPr lang="en-US" altLang="zh-CN" sz="2200" b="1" dirty="0" smtClean="0"/>
          </a:p>
          <a:p>
            <a:pPr marL="0" indent="0">
              <a:lnSpc>
                <a:spcPts val="4000"/>
              </a:lnSpc>
              <a:buNone/>
            </a:pPr>
            <a:r>
              <a:rPr lang="en-US" altLang="zh-CN" sz="2200" dirty="0"/>
              <a:t> </a:t>
            </a:r>
            <a:r>
              <a:rPr lang="en-US" altLang="zh-CN" sz="2200" dirty="0" smtClean="0"/>
              <a:t>   </a:t>
            </a:r>
            <a:r>
              <a:rPr lang="zh-CN" altLang="en-US" sz="2200" dirty="0" smtClean="0"/>
              <a:t>科研（项目）经费采购科研仪器设备的，采购需求部门可以要求增加推荐评审专家的数量，但不能超过评委会组成人员的三分之二，且需在中标公告</a:t>
            </a:r>
            <a:r>
              <a:rPr lang="zh-CN" altLang="en-US" sz="2200" smtClean="0"/>
              <a:t>中标注自主推荐的专家。</a:t>
            </a:r>
            <a:endParaRPr lang="en-US" altLang="zh-CN" sz="2200" dirty="0" smtClean="0"/>
          </a:p>
          <a:p>
            <a:pPr marL="0" indent="0">
              <a:lnSpc>
                <a:spcPts val="4500"/>
              </a:lnSpc>
              <a:buNone/>
            </a:pPr>
            <a:endParaRPr lang="en-US" altLang="zh-CN" sz="2200" dirty="0"/>
          </a:p>
        </p:txBody>
      </p:sp>
    </p:spTree>
    <p:extLst>
      <p:ext uri="{BB962C8B-B14F-4D97-AF65-F5344CB8AC3E}">
        <p14:creationId xmlns:p14="http://schemas.microsoft.com/office/powerpoint/2010/main" val="932529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标注 3"/>
          <p:cNvSpPr/>
          <p:nvPr/>
        </p:nvSpPr>
        <p:spPr>
          <a:xfrm>
            <a:off x="4644008" y="332656"/>
            <a:ext cx="4320480" cy="804628"/>
          </a:xfrm>
          <a:prstGeom prst="wedgeRectCallout">
            <a:avLst>
              <a:gd name="adj1" fmla="val -36075"/>
              <a:gd name="adj2" fmla="val 1187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dirty="0"/>
              <a:t>单价≥</a:t>
            </a:r>
            <a:r>
              <a:rPr lang="en-US" altLang="zh-CN" dirty="0"/>
              <a:t>1000</a:t>
            </a:r>
            <a:r>
              <a:rPr lang="zh-CN" altLang="zh-CN" dirty="0"/>
              <a:t>元的仪器设备；单价≥</a:t>
            </a:r>
            <a:r>
              <a:rPr lang="en-US" altLang="zh-CN" dirty="0"/>
              <a:t>500</a:t>
            </a:r>
            <a:r>
              <a:rPr lang="zh-CN" altLang="zh-CN" dirty="0"/>
              <a:t>元的家具；全部的图书、文物及陈列品。</a:t>
            </a:r>
          </a:p>
        </p:txBody>
      </p:sp>
      <p:sp>
        <p:nvSpPr>
          <p:cNvPr id="2" name="内容占位符 1"/>
          <p:cNvSpPr>
            <a:spLocks noGrp="1"/>
          </p:cNvSpPr>
          <p:nvPr>
            <p:ph idx="1"/>
          </p:nvPr>
        </p:nvSpPr>
        <p:spPr>
          <a:xfrm>
            <a:off x="683567" y="476672"/>
            <a:ext cx="7920881" cy="5976664"/>
          </a:xfrm>
        </p:spPr>
        <p:txBody>
          <a:bodyPr>
            <a:normAutofit fontScale="70000" lnSpcReduction="20000"/>
          </a:bodyPr>
          <a:lstStyle/>
          <a:p>
            <a:pPr marL="0" indent="0">
              <a:lnSpc>
                <a:spcPts val="4500"/>
              </a:lnSpc>
              <a:buNone/>
            </a:pPr>
            <a:r>
              <a:rPr lang="zh-CN" altLang="en-US" sz="3600" b="1" dirty="0" smtClean="0"/>
              <a:t>（一）立项</a:t>
            </a:r>
            <a:endParaRPr lang="en-US" altLang="zh-CN" sz="3600" b="1" dirty="0" smtClean="0"/>
          </a:p>
          <a:p>
            <a:pPr marL="0" indent="0">
              <a:lnSpc>
                <a:spcPts val="3000"/>
              </a:lnSpc>
              <a:buNone/>
            </a:pPr>
            <a:r>
              <a:rPr lang="zh-CN" altLang="en-US" sz="3200" b="1" dirty="0" smtClean="0">
                <a:solidFill>
                  <a:srgbClr val="FF0000"/>
                </a:solidFill>
              </a:rPr>
              <a:t>  </a:t>
            </a:r>
            <a:r>
              <a:rPr lang="zh-CN" altLang="en-US" sz="3100" b="1" dirty="0" smtClean="0">
                <a:solidFill>
                  <a:srgbClr val="FF0000"/>
                </a:solidFill>
              </a:rPr>
              <a:t>所有采购项目均需经过审批后方能进入采购程序。</a:t>
            </a:r>
            <a:endParaRPr lang="en-US" altLang="zh-CN" sz="3100" b="1" dirty="0" smtClean="0">
              <a:solidFill>
                <a:srgbClr val="FF0000"/>
              </a:solidFill>
            </a:endParaRPr>
          </a:p>
          <a:p>
            <a:pPr marL="0" indent="0">
              <a:lnSpc>
                <a:spcPts val="3000"/>
              </a:lnSpc>
              <a:buNone/>
            </a:pPr>
            <a:r>
              <a:rPr lang="en-US" altLang="zh-CN" sz="3100" b="1" dirty="0" smtClean="0"/>
              <a:t>        1.</a:t>
            </a:r>
            <a:r>
              <a:rPr lang="zh-CN" altLang="en-US" sz="3100" b="1" dirty="0" smtClean="0"/>
              <a:t>需立项的事项：</a:t>
            </a:r>
            <a:r>
              <a:rPr lang="zh-CN" altLang="zh-CN" sz="3100" dirty="0" smtClean="0"/>
              <a:t>采购</a:t>
            </a:r>
            <a:r>
              <a:rPr lang="zh-CN" altLang="zh-CN" sz="3100" dirty="0"/>
              <a:t>纳入</a:t>
            </a:r>
            <a:r>
              <a:rPr lang="zh-CN" altLang="zh-CN" sz="3100" u="sng" dirty="0"/>
              <a:t>固定资产</a:t>
            </a:r>
            <a:r>
              <a:rPr lang="zh-CN" altLang="zh-CN" sz="3100" dirty="0"/>
              <a:t>管理的货物</a:t>
            </a:r>
            <a:r>
              <a:rPr lang="zh-CN" altLang="zh-CN" sz="3100" dirty="0" smtClean="0"/>
              <a:t>或预算</a:t>
            </a:r>
            <a:r>
              <a:rPr lang="zh-CN" altLang="zh-CN" sz="3100" dirty="0"/>
              <a:t>金额在</a:t>
            </a:r>
            <a:r>
              <a:rPr lang="en-US" altLang="zh-CN" sz="3100" dirty="0"/>
              <a:t>1</a:t>
            </a:r>
            <a:r>
              <a:rPr lang="zh-CN" altLang="zh-CN" sz="3100" dirty="0"/>
              <a:t>万元（含）人民币以</a:t>
            </a:r>
            <a:r>
              <a:rPr lang="zh-CN" altLang="zh-CN" sz="3100" dirty="0" smtClean="0"/>
              <a:t>上</a:t>
            </a:r>
            <a:r>
              <a:rPr lang="zh-CN" altLang="en-US" sz="3100" dirty="0" smtClean="0"/>
              <a:t>线下采购</a:t>
            </a:r>
            <a:r>
              <a:rPr lang="zh-CN" altLang="zh-CN" sz="3100" dirty="0" smtClean="0"/>
              <a:t>的</a:t>
            </a:r>
            <a:r>
              <a:rPr lang="zh-CN" altLang="en-US" sz="3100" dirty="0" smtClean="0"/>
              <a:t>低值易耗品、</a:t>
            </a:r>
            <a:r>
              <a:rPr lang="zh-CN" altLang="zh-CN" sz="3100" dirty="0" smtClean="0"/>
              <a:t>服务</a:t>
            </a:r>
            <a:r>
              <a:rPr lang="zh-CN" altLang="zh-CN" sz="3100" dirty="0"/>
              <a:t>类</a:t>
            </a:r>
            <a:r>
              <a:rPr lang="zh-CN" altLang="zh-CN" sz="3100" dirty="0" smtClean="0"/>
              <a:t>采购</a:t>
            </a:r>
            <a:r>
              <a:rPr lang="zh-CN" altLang="en-US" sz="3100" dirty="0" smtClean="0"/>
              <a:t>。</a:t>
            </a:r>
            <a:endParaRPr lang="en-US" altLang="zh-CN" sz="3100" dirty="0" smtClean="0"/>
          </a:p>
          <a:p>
            <a:pPr marL="0" indent="0">
              <a:lnSpc>
                <a:spcPts val="3000"/>
              </a:lnSpc>
              <a:buNone/>
            </a:pPr>
            <a:r>
              <a:rPr lang="zh-CN" altLang="en-US" sz="3100" dirty="0" smtClean="0">
                <a:solidFill>
                  <a:srgbClr val="FF0000"/>
                </a:solidFill>
              </a:rPr>
              <a:t>         不</a:t>
            </a:r>
            <a:r>
              <a:rPr lang="zh-CN" altLang="en-US" sz="3100" dirty="0">
                <a:solidFill>
                  <a:srgbClr val="FF0000"/>
                </a:solidFill>
              </a:rPr>
              <a:t>需</a:t>
            </a:r>
            <a:r>
              <a:rPr lang="zh-CN" altLang="en-US" sz="3100" dirty="0" smtClean="0">
                <a:solidFill>
                  <a:srgbClr val="FF0000"/>
                </a:solidFill>
              </a:rPr>
              <a:t>立项的事项：</a:t>
            </a:r>
            <a:r>
              <a:rPr lang="zh-CN" altLang="en-US" sz="3100" dirty="0"/>
              <a:t>从采购管理系统线上采购的低值易耗品或单笔采购成交金额在</a:t>
            </a:r>
            <a:r>
              <a:rPr lang="en-US" altLang="zh-CN" sz="3100" dirty="0"/>
              <a:t>1</a:t>
            </a:r>
            <a:r>
              <a:rPr lang="zh-CN" altLang="en-US" sz="3100" dirty="0"/>
              <a:t>万元人民币以下的</a:t>
            </a:r>
            <a:r>
              <a:rPr lang="zh-CN" altLang="en-US" sz="3100" dirty="0" smtClean="0"/>
              <a:t>低值易耗品；</a:t>
            </a:r>
            <a:r>
              <a:rPr lang="zh-CN" altLang="zh-CN" sz="3100" dirty="0"/>
              <a:t>预算金额在</a:t>
            </a:r>
            <a:r>
              <a:rPr lang="en-US" altLang="zh-CN" sz="3100" dirty="0"/>
              <a:t>1</a:t>
            </a:r>
            <a:r>
              <a:rPr lang="zh-CN" altLang="zh-CN" sz="3100" dirty="0" smtClean="0"/>
              <a:t>万元人民币</a:t>
            </a:r>
            <a:r>
              <a:rPr lang="zh-CN" altLang="en-US" sz="3100" dirty="0" smtClean="0"/>
              <a:t>以下的服务类采购。</a:t>
            </a:r>
            <a:endParaRPr lang="en-US" altLang="zh-CN" sz="3100" dirty="0"/>
          </a:p>
          <a:p>
            <a:pPr marL="0" indent="0">
              <a:lnSpc>
                <a:spcPts val="3000"/>
              </a:lnSpc>
              <a:buNone/>
            </a:pPr>
            <a:r>
              <a:rPr lang="en-US" altLang="zh-CN" sz="3100" dirty="0" smtClean="0"/>
              <a:t>       </a:t>
            </a:r>
            <a:r>
              <a:rPr lang="en-US" altLang="zh-CN" sz="3100" b="1" dirty="0" smtClean="0"/>
              <a:t>2.</a:t>
            </a:r>
            <a:r>
              <a:rPr lang="zh-CN" altLang="en-US" sz="3100" b="1" dirty="0" smtClean="0"/>
              <a:t>立项部门</a:t>
            </a:r>
            <a:r>
              <a:rPr lang="zh-CN" altLang="en-US" sz="3100" dirty="0" smtClean="0"/>
              <a:t>：校内各二级采购需求部门。</a:t>
            </a:r>
            <a:endParaRPr lang="en-US" altLang="zh-CN" sz="3100" dirty="0" smtClean="0"/>
          </a:p>
          <a:p>
            <a:pPr marL="0" indent="0">
              <a:lnSpc>
                <a:spcPts val="3000"/>
              </a:lnSpc>
              <a:buNone/>
            </a:pPr>
            <a:r>
              <a:rPr lang="en-US" altLang="zh-CN" sz="3100" dirty="0" smtClean="0"/>
              <a:t>       </a:t>
            </a:r>
            <a:r>
              <a:rPr lang="en-US" altLang="zh-CN" sz="3100" b="1" dirty="0" smtClean="0"/>
              <a:t>3.</a:t>
            </a:r>
            <a:r>
              <a:rPr lang="zh-CN" altLang="en-US" sz="3100" b="1" dirty="0" smtClean="0"/>
              <a:t>立项方式</a:t>
            </a:r>
            <a:r>
              <a:rPr lang="zh-CN" altLang="en-US" sz="3100" dirty="0" smtClean="0"/>
              <a:t>：</a:t>
            </a:r>
            <a:r>
              <a:rPr lang="zh-CN" altLang="zh-CN" sz="3100" dirty="0" smtClean="0"/>
              <a:t>以校内正式呈文方式</a:t>
            </a:r>
            <a:r>
              <a:rPr lang="zh-CN" altLang="en-US" sz="3100" dirty="0" smtClean="0"/>
              <a:t>（</a:t>
            </a:r>
            <a:r>
              <a:rPr lang="en-US" altLang="zh-CN" sz="3100" dirty="0" smtClean="0"/>
              <a:t>OA</a:t>
            </a:r>
            <a:r>
              <a:rPr lang="zh-CN" altLang="en-US" sz="3100" dirty="0" smtClean="0"/>
              <a:t>呈文）</a:t>
            </a:r>
            <a:r>
              <a:rPr lang="zh-CN" altLang="zh-CN" sz="3100" dirty="0" smtClean="0"/>
              <a:t>进行</a:t>
            </a:r>
            <a:r>
              <a:rPr lang="zh-CN" altLang="en-US" sz="3100" dirty="0" smtClean="0"/>
              <a:t>。</a:t>
            </a:r>
            <a:endParaRPr lang="en-US" altLang="zh-CN" sz="3100" dirty="0" smtClean="0"/>
          </a:p>
          <a:p>
            <a:pPr marL="0" indent="0">
              <a:lnSpc>
                <a:spcPts val="3000"/>
              </a:lnSpc>
              <a:buNone/>
            </a:pPr>
            <a:r>
              <a:rPr lang="en-US" altLang="zh-CN" sz="3100" b="1" dirty="0" smtClean="0"/>
              <a:t>       4</a:t>
            </a:r>
            <a:r>
              <a:rPr lang="en-US" altLang="zh-CN" sz="3100" b="1" dirty="0"/>
              <a:t>.</a:t>
            </a:r>
            <a:r>
              <a:rPr lang="zh-CN" altLang="en-US" sz="3100" b="1" dirty="0"/>
              <a:t> </a:t>
            </a:r>
            <a:r>
              <a:rPr lang="zh-CN" altLang="en-US" sz="3100" b="1" dirty="0" smtClean="0"/>
              <a:t>呈文内容</a:t>
            </a:r>
            <a:r>
              <a:rPr lang="zh-CN" altLang="en-US" sz="3100" dirty="0" smtClean="0"/>
              <a:t>：</a:t>
            </a:r>
            <a:r>
              <a:rPr lang="zh-CN" altLang="zh-CN" sz="3100" dirty="0" smtClean="0"/>
              <a:t>应</a:t>
            </a:r>
            <a:r>
              <a:rPr lang="zh-CN" altLang="en-US" sz="3100" dirty="0" smtClean="0"/>
              <a:t>包括拟</a:t>
            </a:r>
            <a:r>
              <a:rPr lang="zh-CN" altLang="zh-CN" sz="3100" dirty="0" smtClean="0"/>
              <a:t>采购</a:t>
            </a:r>
            <a:r>
              <a:rPr lang="zh-CN" altLang="en-US" sz="3100" dirty="0"/>
              <a:t>内容、</a:t>
            </a:r>
            <a:r>
              <a:rPr lang="zh-CN" altLang="zh-CN" sz="3100" dirty="0"/>
              <a:t>预算金额、资金来源</a:t>
            </a:r>
            <a:r>
              <a:rPr lang="zh-CN" altLang="zh-CN" sz="3100" dirty="0" smtClean="0"/>
              <a:t>、</a:t>
            </a:r>
            <a:r>
              <a:rPr lang="zh-CN" altLang="en-US" sz="3100" dirty="0" smtClean="0"/>
              <a:t>采购目的</a:t>
            </a:r>
            <a:r>
              <a:rPr lang="en-US" altLang="zh-CN" sz="3100" dirty="0" smtClean="0"/>
              <a:t>/</a:t>
            </a:r>
            <a:r>
              <a:rPr lang="zh-CN" altLang="en-US" sz="3100" dirty="0" smtClean="0"/>
              <a:t>用途、货物</a:t>
            </a:r>
            <a:r>
              <a:rPr lang="en-US" altLang="zh-CN" sz="3100" dirty="0"/>
              <a:t>/</a:t>
            </a:r>
            <a:r>
              <a:rPr lang="zh-CN" altLang="en-US" sz="3100" dirty="0"/>
              <a:t>服务</a:t>
            </a:r>
            <a:r>
              <a:rPr lang="zh-CN" altLang="zh-CN" sz="3100" dirty="0" smtClean="0"/>
              <a:t>技术</a:t>
            </a:r>
            <a:r>
              <a:rPr lang="zh-CN" altLang="en-US" sz="3100" dirty="0" smtClean="0"/>
              <a:t>需求</a:t>
            </a:r>
            <a:r>
              <a:rPr lang="zh-CN" altLang="zh-CN" sz="3100" dirty="0" smtClean="0"/>
              <a:t>、</a:t>
            </a:r>
            <a:r>
              <a:rPr lang="zh-CN" altLang="zh-CN" sz="3100" dirty="0"/>
              <a:t>项目负责人和设备领用人</a:t>
            </a:r>
            <a:r>
              <a:rPr lang="zh-CN" altLang="zh-CN" sz="3100" dirty="0" smtClean="0"/>
              <a:t>等</a:t>
            </a:r>
            <a:r>
              <a:rPr lang="zh-CN" altLang="en-US" sz="3100" dirty="0" smtClean="0"/>
              <a:t>信息。</a:t>
            </a:r>
            <a:r>
              <a:rPr lang="zh-CN" altLang="en-US" sz="3100" u="sng" dirty="0" smtClean="0"/>
              <a:t>如申请单一来源采购，需在立项时一并</a:t>
            </a:r>
            <a:r>
              <a:rPr lang="zh-CN" altLang="en-US" sz="3100" u="sng" dirty="0"/>
              <a:t>提出，具体写明申请单一来源采购的原因</a:t>
            </a:r>
            <a:r>
              <a:rPr lang="zh-CN" altLang="en-US" sz="3100" dirty="0" smtClean="0"/>
              <a:t>。</a:t>
            </a:r>
            <a:endParaRPr lang="en-US" altLang="zh-CN" sz="3100" dirty="0"/>
          </a:p>
        </p:txBody>
      </p:sp>
    </p:spTree>
    <p:extLst>
      <p:ext uri="{BB962C8B-B14F-4D97-AF65-F5344CB8AC3E}">
        <p14:creationId xmlns:p14="http://schemas.microsoft.com/office/powerpoint/2010/main" val="3435041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251520" y="188640"/>
            <a:ext cx="8712967" cy="6480720"/>
          </a:xfrm>
        </p:spPr>
        <p:txBody>
          <a:bodyPr>
            <a:normAutofit fontScale="70000" lnSpcReduction="20000"/>
          </a:bodyPr>
          <a:lstStyle/>
          <a:p>
            <a:pPr marL="0" indent="0">
              <a:lnSpc>
                <a:spcPts val="3500"/>
              </a:lnSpc>
              <a:buNone/>
            </a:pPr>
            <a:r>
              <a:rPr lang="zh-CN" altLang="en-US" sz="2800" dirty="0" smtClean="0"/>
              <a:t>         </a:t>
            </a:r>
            <a:r>
              <a:rPr lang="zh-CN" altLang="en-US" sz="2800" dirty="0" smtClean="0">
                <a:solidFill>
                  <a:srgbClr val="FF0000"/>
                </a:solidFill>
              </a:rPr>
              <a:t>只能</a:t>
            </a:r>
            <a:r>
              <a:rPr lang="zh-CN" altLang="en-US" sz="2800" dirty="0">
                <a:solidFill>
                  <a:srgbClr val="FF0000"/>
                </a:solidFill>
              </a:rPr>
              <a:t>从唯一供应商处</a:t>
            </a:r>
            <a:r>
              <a:rPr lang="zh-CN" altLang="en-US" sz="2800" dirty="0" smtClean="0">
                <a:solidFill>
                  <a:srgbClr val="FF0000"/>
                </a:solidFill>
              </a:rPr>
              <a:t>采购</a:t>
            </a:r>
            <a:r>
              <a:rPr lang="zh-CN" altLang="en-US" sz="2800" dirty="0" smtClean="0"/>
              <a:t>，</a:t>
            </a:r>
            <a:r>
              <a:rPr lang="zh-CN" altLang="en-US" sz="2800" dirty="0"/>
              <a:t>预算金额达到</a:t>
            </a:r>
            <a:r>
              <a:rPr lang="en-US" altLang="zh-CN" sz="2800" dirty="0">
                <a:latin typeface="+mn-ea"/>
              </a:rPr>
              <a:t>5</a:t>
            </a:r>
            <a:r>
              <a:rPr lang="zh-CN" altLang="en-US" sz="2800" dirty="0">
                <a:latin typeface="+mn-ea"/>
              </a:rPr>
              <a:t>万</a:t>
            </a:r>
            <a:r>
              <a:rPr lang="zh-CN" altLang="en-US" sz="2800" dirty="0"/>
              <a:t>元人民币的采购项目，采购单位需填写</a:t>
            </a:r>
            <a:r>
              <a:rPr lang="en-US" altLang="zh-CN" sz="2800" dirty="0"/>
              <a:t>《</a:t>
            </a:r>
            <a:r>
              <a:rPr lang="zh-CN" altLang="en-US" sz="2800" dirty="0"/>
              <a:t>单一来源采购专家论证意见表</a:t>
            </a:r>
            <a:r>
              <a:rPr lang="en-US" altLang="zh-CN" sz="2800" dirty="0"/>
              <a:t>》</a:t>
            </a:r>
            <a:r>
              <a:rPr lang="zh-CN" altLang="en-US" sz="2800" dirty="0"/>
              <a:t>、</a:t>
            </a:r>
            <a:r>
              <a:rPr lang="en-US" altLang="zh-CN" sz="2800" dirty="0"/>
              <a:t>《</a:t>
            </a:r>
            <a:r>
              <a:rPr lang="zh-CN" altLang="en-US" sz="2800" dirty="0"/>
              <a:t>单一来源采购论证专家名单</a:t>
            </a:r>
            <a:r>
              <a:rPr lang="en-US" altLang="zh-CN" sz="2800" dirty="0"/>
              <a:t>》</a:t>
            </a:r>
            <a:r>
              <a:rPr lang="zh-CN" altLang="en-US" sz="2800" dirty="0" smtClean="0"/>
              <a:t>，作为支撑材料以附件形式上传。</a:t>
            </a:r>
            <a:endParaRPr lang="en-US" altLang="zh-CN" sz="2800" dirty="0" smtClean="0"/>
          </a:p>
          <a:p>
            <a:pPr marL="0" indent="0">
              <a:lnSpc>
                <a:spcPts val="3500"/>
              </a:lnSpc>
              <a:buNone/>
            </a:pPr>
            <a:r>
              <a:rPr lang="en-US" altLang="zh-CN" sz="2800" dirty="0"/>
              <a:t> </a:t>
            </a:r>
            <a:r>
              <a:rPr lang="en-US" altLang="zh-CN" sz="2800" dirty="0" smtClean="0"/>
              <a:t>       5.</a:t>
            </a:r>
            <a:r>
              <a:rPr lang="zh-CN" altLang="en-US" sz="2800" b="1" dirty="0" smtClean="0"/>
              <a:t>主送部门</a:t>
            </a:r>
            <a:r>
              <a:rPr lang="zh-CN" altLang="en-US" sz="2800" dirty="0" smtClean="0"/>
              <a:t>：经费归口管理部门、财务处、审计处、资产管理处、校领导。</a:t>
            </a:r>
            <a:endParaRPr lang="en-US" altLang="zh-CN" sz="2800" dirty="0" smtClean="0"/>
          </a:p>
          <a:p>
            <a:pPr marL="0" indent="0">
              <a:lnSpc>
                <a:spcPts val="3500"/>
              </a:lnSpc>
              <a:buNone/>
            </a:pPr>
            <a:r>
              <a:rPr lang="en-US" altLang="zh-CN" sz="2800" b="1" dirty="0" smtClean="0"/>
              <a:t>        6.</a:t>
            </a:r>
            <a:r>
              <a:rPr lang="zh-CN" altLang="en-US" sz="2800" b="1" dirty="0"/>
              <a:t>时间要求</a:t>
            </a:r>
            <a:r>
              <a:rPr lang="zh-CN" altLang="en-US" sz="2800" b="1" dirty="0" smtClean="0"/>
              <a:t>：</a:t>
            </a:r>
            <a:r>
              <a:rPr lang="zh-CN" altLang="en-US" sz="2800" dirty="0"/>
              <a:t>当</a:t>
            </a:r>
            <a:r>
              <a:rPr lang="zh-CN" altLang="zh-CN" sz="2800" dirty="0"/>
              <a:t>年要求完成资金支付的项目最迟应</a:t>
            </a:r>
            <a:r>
              <a:rPr lang="zh-CN" altLang="zh-CN" sz="2800" dirty="0" smtClean="0"/>
              <a:t>在</a:t>
            </a:r>
            <a:r>
              <a:rPr lang="en-US" altLang="zh-CN" sz="2800" dirty="0" smtClean="0">
                <a:latin typeface="+mn-ea"/>
              </a:rPr>
              <a:t>9</a:t>
            </a:r>
            <a:r>
              <a:rPr lang="zh-CN" altLang="zh-CN" sz="2800" dirty="0">
                <a:latin typeface="+mn-ea"/>
              </a:rPr>
              <a:t>月</a:t>
            </a:r>
            <a:r>
              <a:rPr lang="zh-CN" altLang="zh-CN" sz="2800" dirty="0"/>
              <a:t>底以前</a:t>
            </a:r>
            <a:r>
              <a:rPr lang="zh-CN" altLang="zh-CN" sz="2800" dirty="0">
                <a:solidFill>
                  <a:srgbClr val="FF0000"/>
                </a:solidFill>
              </a:rPr>
              <a:t>完成</a:t>
            </a:r>
            <a:r>
              <a:rPr lang="zh-CN" altLang="zh-CN" sz="2800" dirty="0"/>
              <a:t>立项</a:t>
            </a:r>
            <a:r>
              <a:rPr lang="zh-CN" altLang="zh-CN" sz="2800" dirty="0" smtClean="0"/>
              <a:t>申请</a:t>
            </a:r>
            <a:r>
              <a:rPr lang="zh-CN" altLang="en-US" sz="2800" dirty="0" smtClean="0"/>
              <a:t>的审批</a:t>
            </a:r>
            <a:r>
              <a:rPr lang="zh-CN" altLang="zh-CN" sz="2800" dirty="0" smtClean="0"/>
              <a:t>。</a:t>
            </a:r>
            <a:endParaRPr lang="en-US" altLang="zh-CN" sz="2800" dirty="0" smtClean="0"/>
          </a:p>
          <a:p>
            <a:pPr marL="0" indent="0">
              <a:lnSpc>
                <a:spcPts val="3500"/>
              </a:lnSpc>
              <a:buNone/>
            </a:pPr>
            <a:r>
              <a:rPr lang="en-US" altLang="zh-CN" sz="2800" dirty="0" smtClean="0"/>
              <a:t>        7.</a:t>
            </a:r>
            <a:r>
              <a:rPr lang="zh-CN" altLang="zh-CN" sz="2800" dirty="0"/>
              <a:t>立项部门应在</a:t>
            </a:r>
            <a:r>
              <a:rPr lang="zh-CN" altLang="zh-CN" sz="2800" dirty="0" smtClean="0"/>
              <a:t>立项</a:t>
            </a:r>
            <a:r>
              <a:rPr lang="zh-CN" altLang="en-US" sz="2800" dirty="0" smtClean="0"/>
              <a:t>批复</a:t>
            </a:r>
            <a:r>
              <a:rPr lang="zh-CN" altLang="zh-CN" sz="2800" dirty="0" smtClean="0"/>
              <a:t>后将</a:t>
            </a:r>
            <a:r>
              <a:rPr lang="zh-CN" altLang="en-US" sz="2800" dirty="0" smtClean="0"/>
              <a:t>采购</a:t>
            </a:r>
            <a:r>
              <a:rPr lang="zh-CN" altLang="zh-CN" sz="2800" dirty="0" smtClean="0"/>
              <a:t>材料</a:t>
            </a:r>
            <a:r>
              <a:rPr lang="zh-CN" altLang="zh-CN" sz="2800" dirty="0"/>
              <a:t>移交至资产</a:t>
            </a:r>
            <a:r>
              <a:rPr lang="zh-CN" altLang="zh-CN" sz="2800" dirty="0" smtClean="0"/>
              <a:t>管理处</a:t>
            </a:r>
            <a:r>
              <a:rPr lang="zh-CN" altLang="en-US" sz="2800" dirty="0" smtClean="0"/>
              <a:t>，包括</a:t>
            </a:r>
            <a:r>
              <a:rPr lang="zh-CN" altLang="en-US" sz="2800" dirty="0"/>
              <a:t>：</a:t>
            </a:r>
            <a:endParaRPr lang="en-US" altLang="zh-CN" sz="2800" dirty="0"/>
          </a:p>
          <a:p>
            <a:pPr marL="0" indent="0">
              <a:lnSpc>
                <a:spcPts val="3500"/>
              </a:lnSpc>
              <a:buNone/>
            </a:pPr>
            <a:r>
              <a:rPr lang="zh-CN" altLang="en-US" sz="2800" dirty="0" smtClean="0"/>
              <a:t>    （</a:t>
            </a:r>
            <a:r>
              <a:rPr lang="en-US" altLang="zh-CN" sz="2800" dirty="0" smtClean="0"/>
              <a:t>1</a:t>
            </a:r>
            <a:r>
              <a:rPr lang="zh-CN" altLang="en-US" sz="2800" dirty="0" smtClean="0"/>
              <a:t>）</a:t>
            </a:r>
            <a:r>
              <a:rPr lang="zh-CN" altLang="zh-CN" sz="2800" dirty="0" smtClean="0"/>
              <a:t>已</a:t>
            </a:r>
            <a:r>
              <a:rPr lang="zh-CN" altLang="zh-CN" sz="2800" dirty="0"/>
              <a:t>批复的立项报告（呈文处理单、呈文</a:t>
            </a:r>
            <a:r>
              <a:rPr lang="zh-CN" altLang="zh-CN" sz="2800" dirty="0" smtClean="0"/>
              <a:t>请示</a:t>
            </a:r>
            <a:r>
              <a:rPr lang="zh-CN" altLang="en-US" sz="2800" dirty="0" smtClean="0"/>
              <a:t>）；</a:t>
            </a:r>
            <a:endParaRPr lang="en-US" altLang="zh-CN" sz="2800" dirty="0" smtClean="0"/>
          </a:p>
          <a:p>
            <a:pPr marL="0" indent="0">
              <a:lnSpc>
                <a:spcPts val="3500"/>
              </a:lnSpc>
              <a:buNone/>
            </a:pPr>
            <a:r>
              <a:rPr lang="zh-CN" altLang="en-US" sz="2800" dirty="0" smtClean="0"/>
              <a:t>   （</a:t>
            </a:r>
            <a:r>
              <a:rPr lang="en-US" altLang="zh-CN" sz="2800" dirty="0" smtClean="0"/>
              <a:t>2</a:t>
            </a:r>
            <a:r>
              <a:rPr lang="zh-CN" altLang="en-US" sz="2800" dirty="0" smtClean="0"/>
              <a:t>）固定资产</a:t>
            </a:r>
            <a:r>
              <a:rPr lang="en-US" altLang="zh-CN" sz="2800" dirty="0" smtClean="0"/>
              <a:t>/</a:t>
            </a:r>
            <a:r>
              <a:rPr lang="zh-CN" altLang="en-US" sz="2800" dirty="0" smtClean="0"/>
              <a:t>低值易耗品</a:t>
            </a:r>
            <a:r>
              <a:rPr lang="en-US" altLang="zh-CN" sz="2800" dirty="0" smtClean="0"/>
              <a:t>/</a:t>
            </a:r>
            <a:r>
              <a:rPr lang="zh-CN" altLang="en-US" sz="2800" dirty="0" smtClean="0"/>
              <a:t>服务采购申请表（部门</a:t>
            </a:r>
            <a:r>
              <a:rPr lang="en-US" altLang="zh-CN" sz="2800" dirty="0" smtClean="0"/>
              <a:t>/</a:t>
            </a:r>
            <a:r>
              <a:rPr lang="zh-CN" altLang="en-US" sz="2800" dirty="0" smtClean="0"/>
              <a:t>项目负责人签字）；</a:t>
            </a:r>
            <a:endParaRPr lang="en-US" altLang="zh-CN" sz="2800" dirty="0" smtClean="0"/>
          </a:p>
          <a:p>
            <a:pPr marL="0" indent="0">
              <a:lnSpc>
                <a:spcPts val="3500"/>
              </a:lnSpc>
              <a:buNone/>
            </a:pPr>
            <a:r>
              <a:rPr lang="zh-CN" altLang="en-US" sz="2800" dirty="0" smtClean="0"/>
              <a:t>   （</a:t>
            </a:r>
            <a:r>
              <a:rPr lang="en-US" altLang="zh-CN" sz="2800" dirty="0" smtClean="0"/>
              <a:t>3</a:t>
            </a:r>
            <a:r>
              <a:rPr lang="zh-CN" altLang="en-US" sz="2800" dirty="0" smtClean="0"/>
              <a:t>）固定资产</a:t>
            </a:r>
            <a:r>
              <a:rPr lang="en-US" altLang="zh-CN" sz="2800" dirty="0"/>
              <a:t>/</a:t>
            </a:r>
            <a:r>
              <a:rPr lang="zh-CN" altLang="en-US" sz="2800" dirty="0"/>
              <a:t>低值易耗品</a:t>
            </a:r>
            <a:r>
              <a:rPr lang="en-US" altLang="zh-CN" sz="2800" dirty="0"/>
              <a:t>/</a:t>
            </a:r>
            <a:r>
              <a:rPr lang="zh-CN" altLang="en-US" sz="2800" dirty="0" smtClean="0"/>
              <a:t>服务技术参数申报表；</a:t>
            </a:r>
            <a:endParaRPr lang="en-US" altLang="zh-CN" sz="2800" dirty="0" smtClean="0"/>
          </a:p>
          <a:p>
            <a:pPr marL="0" indent="0">
              <a:lnSpc>
                <a:spcPts val="3500"/>
              </a:lnSpc>
              <a:buNone/>
            </a:pPr>
            <a:r>
              <a:rPr lang="zh-CN" altLang="en-US" sz="2800" dirty="0" smtClean="0"/>
              <a:t>   （</a:t>
            </a:r>
            <a:r>
              <a:rPr lang="en-US" altLang="zh-CN" sz="2800" dirty="0" smtClean="0"/>
              <a:t>4</a:t>
            </a:r>
            <a:r>
              <a:rPr lang="zh-CN" altLang="en-US" sz="2800" dirty="0" smtClean="0"/>
              <a:t>）</a:t>
            </a:r>
            <a:r>
              <a:rPr lang="zh-CN" altLang="zh-CN" sz="2800" dirty="0" smtClean="0"/>
              <a:t>政府</a:t>
            </a:r>
            <a:r>
              <a:rPr lang="zh-CN" altLang="zh-CN" sz="2800" dirty="0"/>
              <a:t>采购进口产品专家论证意见</a:t>
            </a:r>
            <a:r>
              <a:rPr lang="zh-CN" altLang="zh-CN" sz="2800" dirty="0" smtClean="0"/>
              <a:t>表</a:t>
            </a:r>
            <a:r>
              <a:rPr lang="zh-CN" altLang="en-US" sz="2800" dirty="0" smtClean="0"/>
              <a:t>（如有）；</a:t>
            </a:r>
            <a:endParaRPr lang="en-US" altLang="zh-CN" sz="2800" dirty="0" smtClean="0"/>
          </a:p>
          <a:p>
            <a:pPr marL="0" indent="0">
              <a:lnSpc>
                <a:spcPts val="3500"/>
              </a:lnSpc>
              <a:buNone/>
            </a:pPr>
            <a:r>
              <a:rPr lang="zh-CN" altLang="en-US" sz="2800" dirty="0" smtClean="0"/>
              <a:t>    （</a:t>
            </a:r>
            <a:r>
              <a:rPr lang="en-US" altLang="zh-CN" sz="2800" dirty="0" smtClean="0"/>
              <a:t>5</a:t>
            </a:r>
            <a:r>
              <a:rPr lang="zh-CN" altLang="en-US" sz="2800" dirty="0" smtClean="0"/>
              <a:t>）</a:t>
            </a:r>
            <a:r>
              <a:rPr lang="zh-CN" altLang="zh-CN" sz="2800" dirty="0" smtClean="0"/>
              <a:t>减免税</a:t>
            </a:r>
            <a:r>
              <a:rPr lang="zh-CN" altLang="zh-CN" sz="2800" dirty="0"/>
              <a:t>进口仪器设备</a:t>
            </a:r>
            <a:r>
              <a:rPr lang="zh-CN" altLang="zh-CN" sz="2800" dirty="0" smtClean="0"/>
              <a:t>说明</a:t>
            </a:r>
            <a:r>
              <a:rPr lang="zh-CN" altLang="en-US" sz="2800" dirty="0" smtClean="0"/>
              <a:t>（如有）</a:t>
            </a:r>
            <a:r>
              <a:rPr lang="en-US" altLang="zh-CN" sz="2800" dirty="0" smtClean="0"/>
              <a:t>;</a:t>
            </a:r>
          </a:p>
          <a:p>
            <a:pPr marL="0" indent="0">
              <a:lnSpc>
                <a:spcPts val="3500"/>
              </a:lnSpc>
              <a:buNone/>
            </a:pPr>
            <a:r>
              <a:rPr lang="zh-CN" altLang="en-US" sz="2800" dirty="0" smtClean="0"/>
              <a:t>    （</a:t>
            </a:r>
            <a:r>
              <a:rPr lang="en-US" altLang="zh-CN" sz="2800" dirty="0" smtClean="0"/>
              <a:t>6</a:t>
            </a:r>
            <a:r>
              <a:rPr lang="zh-CN" altLang="en-US" sz="2800" dirty="0" smtClean="0"/>
              <a:t>）</a:t>
            </a:r>
            <a:r>
              <a:rPr lang="zh-CN" altLang="en-US" sz="2800" dirty="0"/>
              <a:t>单一来源采购专家论证意见</a:t>
            </a:r>
            <a:r>
              <a:rPr lang="zh-CN" altLang="en-US" sz="2800" dirty="0" smtClean="0"/>
              <a:t>表及论证专家名单（如有）。</a:t>
            </a:r>
            <a:endParaRPr lang="en-US" altLang="zh-CN" sz="2800" dirty="0" smtClean="0"/>
          </a:p>
          <a:p>
            <a:pPr marL="0" indent="0">
              <a:lnSpc>
                <a:spcPts val="3500"/>
              </a:lnSpc>
              <a:buNone/>
            </a:pPr>
            <a:endParaRPr lang="en-US" altLang="zh-CN" sz="2800" dirty="0" smtClean="0"/>
          </a:p>
        </p:txBody>
      </p:sp>
    </p:spTree>
    <p:extLst>
      <p:ext uri="{BB962C8B-B14F-4D97-AF65-F5344CB8AC3E}">
        <p14:creationId xmlns:p14="http://schemas.microsoft.com/office/powerpoint/2010/main" val="225229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49022205"/>
              </p:ext>
            </p:extLst>
          </p:nvPr>
        </p:nvGraphicFramePr>
        <p:xfrm>
          <a:off x="611560" y="1046201"/>
          <a:ext cx="8136905" cy="5330935"/>
        </p:xfrm>
        <a:graphic>
          <a:graphicData uri="http://schemas.openxmlformats.org/drawingml/2006/table">
            <a:tbl>
              <a:tblPr firstRow="1" firstCol="1" bandRow="1">
                <a:tableStyleId>{5C22544A-7EE6-4342-B048-85BDC9FD1C3A}</a:tableStyleId>
              </a:tblPr>
              <a:tblGrid>
                <a:gridCol w="1395648">
                  <a:extLst>
                    <a:ext uri="{9D8B030D-6E8A-4147-A177-3AD203B41FA5}">
                      <a16:colId xmlns:a16="http://schemas.microsoft.com/office/drawing/2014/main" xmlns="" val="20000"/>
                    </a:ext>
                  </a:extLst>
                </a:gridCol>
                <a:gridCol w="2590395">
                  <a:extLst>
                    <a:ext uri="{9D8B030D-6E8A-4147-A177-3AD203B41FA5}">
                      <a16:colId xmlns:a16="http://schemas.microsoft.com/office/drawing/2014/main" xmlns="" val="20001"/>
                    </a:ext>
                  </a:extLst>
                </a:gridCol>
                <a:gridCol w="1747429">
                  <a:extLst>
                    <a:ext uri="{9D8B030D-6E8A-4147-A177-3AD203B41FA5}">
                      <a16:colId xmlns:a16="http://schemas.microsoft.com/office/drawing/2014/main" xmlns="" val="20002"/>
                    </a:ext>
                  </a:extLst>
                </a:gridCol>
                <a:gridCol w="2403433">
                  <a:extLst>
                    <a:ext uri="{9D8B030D-6E8A-4147-A177-3AD203B41FA5}">
                      <a16:colId xmlns:a16="http://schemas.microsoft.com/office/drawing/2014/main" xmlns="" val="20003"/>
                    </a:ext>
                  </a:extLst>
                </a:gridCol>
              </a:tblGrid>
              <a:tr h="366575">
                <a:tc>
                  <a:txBody>
                    <a:bodyPr/>
                    <a:lstStyle/>
                    <a:p>
                      <a:pPr algn="just">
                        <a:spcAft>
                          <a:spcPts val="0"/>
                        </a:spcAft>
                      </a:pPr>
                      <a:r>
                        <a:rPr lang="zh-CN" sz="1400" kern="100" dirty="0">
                          <a:effectLst/>
                        </a:rPr>
                        <a:t>采购单位</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zh-CN" sz="1400" kern="100" dirty="0">
                          <a:effectLst/>
                        </a:rPr>
                        <a:t>北京中医药大学</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zh-CN" sz="1400" kern="100" dirty="0">
                          <a:effectLst/>
                        </a:rPr>
                        <a:t>货物</a:t>
                      </a:r>
                      <a:r>
                        <a:rPr lang="en-US" sz="1400" kern="100" dirty="0">
                          <a:effectLst/>
                        </a:rPr>
                        <a:t>/</a:t>
                      </a:r>
                      <a:r>
                        <a:rPr lang="zh-CN" sz="1400" kern="100" dirty="0">
                          <a:effectLst/>
                        </a:rPr>
                        <a:t>服务名称</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1100" kern="100">
                          <a:effectLst/>
                        </a:rPr>
                        <a:t> </a:t>
                      </a:r>
                      <a:endParaRPr lang="zh-CN" sz="800" kern="10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60040">
                <a:tc>
                  <a:txBody>
                    <a:bodyPr/>
                    <a:lstStyle/>
                    <a:p>
                      <a:pPr algn="just">
                        <a:spcAft>
                          <a:spcPts val="0"/>
                        </a:spcAft>
                      </a:pPr>
                      <a:r>
                        <a:rPr lang="zh-CN" sz="1400" kern="100">
                          <a:effectLst/>
                        </a:rPr>
                        <a:t>用户单位</a:t>
                      </a:r>
                      <a:endParaRPr lang="zh-CN" sz="1400" kern="10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1400" kern="100" dirty="0">
                          <a:effectLst/>
                        </a:rPr>
                        <a:t> </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zh-CN" sz="1400" b="1" kern="100" dirty="0">
                          <a:solidFill>
                            <a:schemeClr val="tx1"/>
                          </a:solidFill>
                          <a:effectLst/>
                          <a:latin typeface="+mn-lt"/>
                          <a:ea typeface="+mn-ea"/>
                          <a:cs typeface="+mn-cs"/>
                        </a:rPr>
                        <a:t>预算金额</a:t>
                      </a: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1100" kern="100">
                          <a:effectLst/>
                        </a:rPr>
                        <a:t> </a:t>
                      </a:r>
                      <a:endParaRPr lang="zh-CN" sz="800" kern="10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1441383">
                <a:tc>
                  <a:txBody>
                    <a:bodyPr/>
                    <a:lstStyle/>
                    <a:p>
                      <a:pPr algn="just">
                        <a:spcAft>
                          <a:spcPts val="0"/>
                        </a:spcAft>
                      </a:pPr>
                      <a:r>
                        <a:rPr lang="zh-CN" sz="1400" kern="100" dirty="0">
                          <a:effectLst/>
                        </a:rPr>
                        <a:t>满足要求</a:t>
                      </a:r>
                    </a:p>
                    <a:p>
                      <a:pPr algn="just">
                        <a:spcAft>
                          <a:spcPts val="0"/>
                        </a:spcAft>
                      </a:pPr>
                      <a:r>
                        <a:rPr lang="zh-CN" sz="1400" kern="100" dirty="0">
                          <a:effectLst/>
                        </a:rPr>
                        <a:t>供应商</a:t>
                      </a:r>
                      <a:endParaRPr lang="zh-CN" sz="1400" kern="100" dirty="0">
                        <a:effectLst/>
                        <a:latin typeface="Calibri"/>
                        <a:ea typeface="宋体"/>
                        <a:cs typeface="Times New Roman"/>
                      </a:endParaRPr>
                    </a:p>
                  </a:txBody>
                  <a:tcPr marL="51855" marR="5185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just">
                        <a:spcAft>
                          <a:spcPts val="0"/>
                        </a:spcAft>
                      </a:pPr>
                      <a:r>
                        <a:rPr lang="zh-CN" sz="1600" kern="100" dirty="0">
                          <a:effectLst/>
                        </a:rPr>
                        <a:t>满足要求供应商家数：</a:t>
                      </a:r>
                      <a:r>
                        <a:rPr lang="en-US" sz="1600" kern="100" dirty="0">
                          <a:effectLst/>
                        </a:rPr>
                        <a:t>    </a:t>
                      </a:r>
                      <a:r>
                        <a:rPr lang="zh-CN" sz="1600" kern="100" dirty="0">
                          <a:effectLst/>
                        </a:rPr>
                        <a:t>家</a:t>
                      </a:r>
                    </a:p>
                    <a:p>
                      <a:pPr algn="just">
                        <a:spcAft>
                          <a:spcPts val="0"/>
                        </a:spcAft>
                      </a:pPr>
                      <a:r>
                        <a:rPr lang="zh-CN" sz="1600" kern="100" dirty="0">
                          <a:effectLst/>
                        </a:rPr>
                        <a:t>供应商名称：</a:t>
                      </a:r>
                    </a:p>
                    <a:p>
                      <a:pPr algn="just">
                        <a:spcAft>
                          <a:spcPts val="0"/>
                        </a:spcAft>
                      </a:pPr>
                      <a:r>
                        <a:rPr lang="zh-CN" sz="1600" kern="100" dirty="0">
                          <a:effectLst/>
                        </a:rPr>
                        <a:t>国别：</a:t>
                      </a:r>
                    </a:p>
                    <a:p>
                      <a:pPr algn="just">
                        <a:spcAft>
                          <a:spcPts val="0"/>
                        </a:spcAft>
                      </a:pPr>
                      <a:r>
                        <a:rPr lang="zh-CN" sz="1600" kern="100" dirty="0">
                          <a:effectLst/>
                        </a:rPr>
                        <a:t>服务内容：</a:t>
                      </a:r>
                    </a:p>
                    <a:p>
                      <a:pPr algn="just">
                        <a:spcAft>
                          <a:spcPts val="0"/>
                        </a:spcAft>
                      </a:pPr>
                      <a:r>
                        <a:rPr lang="en-US" sz="1600" kern="100" dirty="0">
                          <a:effectLst/>
                        </a:rPr>
                        <a:t> </a:t>
                      </a:r>
                      <a:endParaRPr lang="zh-CN" sz="1600" kern="100" dirty="0">
                        <a:effectLst/>
                      </a:endParaRPr>
                    </a:p>
                    <a:p>
                      <a:pPr algn="just">
                        <a:spcAft>
                          <a:spcPts val="0"/>
                        </a:spcAft>
                      </a:pPr>
                      <a:r>
                        <a:rPr lang="zh-CN" sz="1600" kern="100" dirty="0">
                          <a:effectLst/>
                        </a:rPr>
                        <a:t>近一年市场价格：</a:t>
                      </a:r>
                      <a:endParaRPr lang="zh-CN" sz="16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2"/>
                  </a:ext>
                </a:extLst>
              </a:tr>
              <a:tr h="2735081">
                <a:tc>
                  <a:txBody>
                    <a:bodyPr/>
                    <a:lstStyle/>
                    <a:p>
                      <a:pPr algn="just">
                        <a:spcAft>
                          <a:spcPts val="0"/>
                        </a:spcAft>
                      </a:pPr>
                      <a:r>
                        <a:rPr lang="zh-CN" sz="1400" kern="100" dirty="0">
                          <a:effectLst/>
                        </a:rPr>
                        <a:t>专家论证</a:t>
                      </a:r>
                    </a:p>
                    <a:p>
                      <a:pPr algn="just">
                        <a:spcAft>
                          <a:spcPts val="0"/>
                        </a:spcAft>
                      </a:pPr>
                      <a:r>
                        <a:rPr lang="zh-CN" sz="1400" kern="100" dirty="0">
                          <a:effectLst/>
                        </a:rPr>
                        <a:t>意见</a:t>
                      </a:r>
                      <a:endParaRPr lang="zh-CN" sz="1400" kern="100" dirty="0">
                        <a:effectLst/>
                        <a:latin typeface="Calibri"/>
                        <a:ea typeface="宋体"/>
                        <a:cs typeface="Times New Roman"/>
                      </a:endParaRPr>
                    </a:p>
                  </a:txBody>
                  <a:tcPr marL="51855" marR="5185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just">
                        <a:spcAft>
                          <a:spcPts val="0"/>
                        </a:spcAft>
                      </a:pPr>
                      <a:r>
                        <a:rPr lang="en-US" sz="1100" kern="100" dirty="0">
                          <a:effectLst/>
                        </a:rPr>
                        <a:t> </a:t>
                      </a:r>
                      <a:endParaRPr lang="zh-CN" sz="8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3"/>
                  </a:ext>
                </a:extLst>
              </a:tr>
              <a:tr h="406199">
                <a:tc>
                  <a:txBody>
                    <a:bodyPr/>
                    <a:lstStyle/>
                    <a:p>
                      <a:pPr algn="just">
                        <a:spcAft>
                          <a:spcPts val="0"/>
                        </a:spcAft>
                      </a:pPr>
                      <a:r>
                        <a:rPr lang="zh-CN" sz="1400" kern="100" dirty="0">
                          <a:effectLst/>
                        </a:rPr>
                        <a:t>专家签字</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1400" kern="100" dirty="0">
                          <a:effectLst/>
                        </a:rPr>
                        <a:t> </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zh-CN" sz="1400" kern="100" dirty="0">
                          <a:effectLst/>
                        </a:rPr>
                        <a:t>签字日期</a:t>
                      </a:r>
                      <a:endParaRPr lang="zh-CN" sz="14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1100" kern="100" dirty="0">
                          <a:effectLst/>
                        </a:rPr>
                        <a:t> </a:t>
                      </a:r>
                      <a:endParaRPr lang="zh-CN" sz="800" kern="100" dirty="0">
                        <a:effectLst/>
                        <a:latin typeface="Calibri"/>
                        <a:ea typeface="宋体"/>
                        <a:cs typeface="Times New Roman"/>
                      </a:endParaRPr>
                    </a:p>
                  </a:txBody>
                  <a:tcPr marL="51855" marR="518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bl>
          </a:graphicData>
        </a:graphic>
      </p:graphicFrame>
      <p:sp>
        <p:nvSpPr>
          <p:cNvPr id="3" name="标题 2"/>
          <p:cNvSpPr>
            <a:spLocks noGrp="1"/>
          </p:cNvSpPr>
          <p:nvPr>
            <p:ph type="title"/>
          </p:nvPr>
        </p:nvSpPr>
        <p:spPr>
          <a:xfrm>
            <a:off x="457200" y="338328"/>
            <a:ext cx="8229600" cy="570392"/>
          </a:xfrm>
        </p:spPr>
        <p:txBody>
          <a:bodyPr>
            <a:normAutofit/>
          </a:bodyPr>
          <a:lstStyle/>
          <a:p>
            <a:pPr lvl="0"/>
            <a:r>
              <a:rPr lang="zh-CN" altLang="en-US" sz="2800" dirty="0" smtClean="0">
                <a:solidFill>
                  <a:schemeClr val="tx1"/>
                </a:solidFill>
                <a:latin typeface="+mn-ea"/>
                <a:ea typeface="+mn-ea"/>
              </a:rPr>
              <a:t>单一来源采购专家论证意见表</a:t>
            </a:r>
            <a:endParaRPr lang="zh-CN" altLang="en-US" sz="2800" dirty="0">
              <a:latin typeface="+mn-ea"/>
              <a:ea typeface="+mn-ea"/>
            </a:endParaRPr>
          </a:p>
        </p:txBody>
      </p:sp>
      <p:sp>
        <p:nvSpPr>
          <p:cNvPr id="5" name="圆角矩形标注 4"/>
          <p:cNvSpPr/>
          <p:nvPr/>
        </p:nvSpPr>
        <p:spPr>
          <a:xfrm>
            <a:off x="1835696" y="5517232"/>
            <a:ext cx="2952328" cy="288032"/>
          </a:xfrm>
          <a:prstGeom prst="wedgeRoundRectCallout">
            <a:avLst>
              <a:gd name="adj1" fmla="val -66166"/>
              <a:gd name="adj2" fmla="val 1122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可填一张表，三</a:t>
            </a:r>
            <a:r>
              <a:rPr lang="zh-CN" altLang="en-US" sz="1400" dirty="0"/>
              <a:t>个</a:t>
            </a:r>
            <a:r>
              <a:rPr lang="zh-CN" altLang="en-US" sz="1400" dirty="0" smtClean="0"/>
              <a:t>专家一起手签</a:t>
            </a:r>
            <a:endParaRPr lang="zh-CN" altLang="en-US" sz="1400" dirty="0"/>
          </a:p>
        </p:txBody>
      </p:sp>
    </p:spTree>
    <p:extLst>
      <p:ext uri="{BB962C8B-B14F-4D97-AF65-F5344CB8AC3E}">
        <p14:creationId xmlns:p14="http://schemas.microsoft.com/office/powerpoint/2010/main" val="3273012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5985111</TotalTime>
  <Words>6526</Words>
  <Application>Microsoft Office PowerPoint</Application>
  <PresentationFormat>全屏显示(4:3)</PresentationFormat>
  <Paragraphs>689</Paragraphs>
  <Slides>63</Slides>
  <Notes>5</Notes>
  <HiddenSlides>0</HiddenSlides>
  <MMClips>0</MMClips>
  <ScaleCrop>false</ScaleCrop>
  <HeadingPairs>
    <vt:vector size="4" baseType="variant">
      <vt:variant>
        <vt:lpstr>主题</vt:lpstr>
      </vt:variant>
      <vt:variant>
        <vt:i4>1</vt:i4>
      </vt:variant>
      <vt:variant>
        <vt:lpstr>幻灯片标题</vt:lpstr>
      </vt:variant>
      <vt:variant>
        <vt:i4>63</vt:i4>
      </vt:variant>
    </vt:vector>
  </HeadingPairs>
  <TitlesOfParts>
    <vt:vector size="64" baseType="lpstr">
      <vt:lpstr>波形</vt:lpstr>
      <vt:lpstr>招标采购管理办法 及其实施细则</vt:lpstr>
      <vt:lpstr>一、政府采购的概念 二、组织机构 三、货物、服务采购 四、科研仪器设备采购</vt:lpstr>
      <vt:lpstr>一、政府采购的概念</vt:lpstr>
      <vt:lpstr>PowerPoint 演示文稿</vt:lpstr>
      <vt:lpstr>二、组织机构</vt:lpstr>
      <vt:lpstr>三、货物、服务采购</vt:lpstr>
      <vt:lpstr>PowerPoint 演示文稿</vt:lpstr>
      <vt:lpstr>PowerPoint 演示文稿</vt:lpstr>
      <vt:lpstr>单一来源采购专家论证意见表</vt:lpstr>
      <vt:lpstr>单一来源采购论证专家名单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北京中医药大学谈判记录表 （适用于5万元以下采购项目）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采购项目资料移交单</vt:lpstr>
      <vt:lpstr>PowerPoint 演示文稿</vt:lpstr>
      <vt:lpstr>PowerPoint 演示文稿</vt:lpstr>
      <vt:lpstr>PowerPoint 演示文稿</vt:lpstr>
      <vt:lpstr>四、科研仪器设备采购</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崔锦兰</dc:creator>
  <cp:lastModifiedBy>孙传新</cp:lastModifiedBy>
  <cp:revision>532</cp:revision>
  <cp:lastPrinted>2017-06-19T05:12:58Z</cp:lastPrinted>
  <dcterms:created xsi:type="dcterms:W3CDTF">2017-03-31T03:03:59Z</dcterms:created>
  <dcterms:modified xsi:type="dcterms:W3CDTF">2017-07-04T07:14:34Z</dcterms:modified>
</cp:coreProperties>
</file>